
<file path=[Content_Types].xml><?xml version="1.0" encoding="utf-8"?>
<Types xmlns="http://schemas.openxmlformats.org/package/2006/content-types">
  <Default Extension="emf" ContentType="image/x-emf"/>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384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F90D9E-78D0-4398-9DF5-797BFEC95CA5}">
  <a:tblStyle styleId="{8EF90D9E-78D0-4398-9DF5-797BFEC95CA5}"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224" y="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9" name="Google Shape;179;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1" name="Google Shape;191;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2" name="Google Shape;102;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8" name="Google Shape;108;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9" name="Google Shape;129;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8" name="Google Shape;148;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0" name="Google Shape;160;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1" name="Google Shape;171;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lt1"/>
              </a:buClr>
              <a:buSzPts val="2400"/>
              <a:buNone/>
              <a:defRPr sz="2400"/>
            </a:lvl1pPr>
            <a:lvl2pPr lvl="1" algn="ctr">
              <a:lnSpc>
                <a:spcPct val="90000"/>
              </a:lnSpc>
              <a:spcBef>
                <a:spcPts val="500"/>
              </a:spcBef>
              <a:spcAft>
                <a:spcPts val="0"/>
              </a:spcAft>
              <a:buClr>
                <a:schemeClr val="lt1"/>
              </a:buClr>
              <a:buSzPts val="2000"/>
              <a:buNone/>
              <a:defRPr sz="2000"/>
            </a:lvl2pPr>
            <a:lvl3pPr lvl="2" algn="ctr">
              <a:lnSpc>
                <a:spcPct val="90000"/>
              </a:lnSpc>
              <a:spcBef>
                <a:spcPts val="500"/>
              </a:spcBef>
              <a:spcAft>
                <a:spcPts val="0"/>
              </a:spcAft>
              <a:buClr>
                <a:schemeClr val="lt1"/>
              </a:buClr>
              <a:buSzPts val="1800"/>
              <a:buNone/>
              <a:defRPr sz="1800"/>
            </a:lvl3pPr>
            <a:lvl4pPr lvl="3" algn="ctr">
              <a:lnSpc>
                <a:spcPct val="90000"/>
              </a:lnSpc>
              <a:spcBef>
                <a:spcPts val="500"/>
              </a:spcBef>
              <a:spcAft>
                <a:spcPts val="0"/>
              </a:spcAft>
              <a:buClr>
                <a:schemeClr val="lt1"/>
              </a:buClr>
              <a:buSzPts val="1600"/>
              <a:buNone/>
              <a:defRPr sz="1600"/>
            </a:lvl4pPr>
            <a:lvl5pPr lvl="4" algn="ctr">
              <a:lnSpc>
                <a:spcPct val="90000"/>
              </a:lnSpc>
              <a:spcBef>
                <a:spcPts val="500"/>
              </a:spcBef>
              <a:spcAft>
                <a:spcPts val="0"/>
              </a:spcAft>
              <a:buClr>
                <a:schemeClr val="lt1"/>
              </a:buClr>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14" name="Google Shape;14;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71" name="Google Shape;71;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77" name="Google Shape;77;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7"/>
        <p:cNvGrpSpPr/>
        <p:nvPr/>
      </p:nvGrpSpPr>
      <p:grpSpPr>
        <a:xfrm>
          <a:off x="0" y="0"/>
          <a:ext cx="0" cy="0"/>
          <a:chOff x="0" y="0"/>
          <a:chExt cx="0" cy="0"/>
        </a:xfrm>
      </p:grpSpPr>
      <p:sp>
        <p:nvSpPr>
          <p:cNvPr id="18" name="Google Shape;18;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24" name="Google Shape;24;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lt1"/>
              </a:buClr>
              <a:buSzPts val="2400"/>
              <a:buNone/>
              <a:defRPr sz="2400">
                <a:solidFill>
                  <a:schemeClr val="lt1"/>
                </a:solidFill>
              </a:defRPr>
            </a:lvl1pPr>
            <a:lvl2pPr marL="914400" lvl="1" indent="-228600" algn="l">
              <a:lnSpc>
                <a:spcPct val="90000"/>
              </a:lnSpc>
              <a:spcBef>
                <a:spcPts val="500"/>
              </a:spcBef>
              <a:spcAft>
                <a:spcPts val="0"/>
              </a:spcAft>
              <a:buClr>
                <a:schemeClr val="lt1"/>
              </a:buClr>
              <a:buSzPts val="2000"/>
              <a:buNone/>
              <a:defRPr sz="2000">
                <a:solidFill>
                  <a:schemeClr val="lt1"/>
                </a:solidFill>
              </a:defRPr>
            </a:lvl2pPr>
            <a:lvl3pPr marL="1371600" lvl="2" indent="-228600" algn="l">
              <a:lnSpc>
                <a:spcPct val="90000"/>
              </a:lnSpc>
              <a:spcBef>
                <a:spcPts val="500"/>
              </a:spcBef>
              <a:spcAft>
                <a:spcPts val="0"/>
              </a:spcAft>
              <a:buClr>
                <a:schemeClr val="lt1"/>
              </a:buClr>
              <a:buSzPts val="1800"/>
              <a:buNone/>
              <a:defRPr sz="1800">
                <a:solidFill>
                  <a:schemeClr val="lt1"/>
                </a:solidFill>
              </a:defRPr>
            </a:lvl3pPr>
            <a:lvl4pPr marL="1828800" lvl="3" indent="-228600" algn="l">
              <a:lnSpc>
                <a:spcPct val="90000"/>
              </a:lnSpc>
              <a:spcBef>
                <a:spcPts val="500"/>
              </a:spcBef>
              <a:spcAft>
                <a:spcPts val="0"/>
              </a:spcAft>
              <a:buClr>
                <a:schemeClr val="lt1"/>
              </a:buClr>
              <a:buSzPts val="1600"/>
              <a:buNone/>
              <a:defRPr sz="1600">
                <a:solidFill>
                  <a:schemeClr val="lt1"/>
                </a:solidFill>
              </a:defRPr>
            </a:lvl4pPr>
            <a:lvl5pPr marL="2286000" lvl="4" indent="-228600" algn="l">
              <a:lnSpc>
                <a:spcPct val="90000"/>
              </a:lnSpc>
              <a:spcBef>
                <a:spcPts val="500"/>
              </a:spcBef>
              <a:spcAft>
                <a:spcPts val="0"/>
              </a:spcAft>
              <a:buClr>
                <a:schemeClr val="lt1"/>
              </a:buClr>
              <a:buSzPts val="1600"/>
              <a:buNone/>
              <a:defRPr sz="1600">
                <a:solidFill>
                  <a:schemeClr val="lt1"/>
                </a:solidFill>
              </a:defRPr>
            </a:lvl5pPr>
            <a:lvl6pPr marL="2743200" lvl="5" indent="-228600" algn="l">
              <a:lnSpc>
                <a:spcPct val="90000"/>
              </a:lnSpc>
              <a:spcBef>
                <a:spcPts val="500"/>
              </a:spcBef>
              <a:spcAft>
                <a:spcPts val="0"/>
              </a:spcAft>
              <a:buClr>
                <a:schemeClr val="lt1"/>
              </a:buClr>
              <a:buSzPts val="1600"/>
              <a:buNone/>
              <a:defRPr sz="1600">
                <a:solidFill>
                  <a:schemeClr val="lt1"/>
                </a:solidFill>
              </a:defRPr>
            </a:lvl6pPr>
            <a:lvl7pPr marL="3200400" lvl="6" indent="-228600" algn="l">
              <a:lnSpc>
                <a:spcPct val="90000"/>
              </a:lnSpc>
              <a:spcBef>
                <a:spcPts val="500"/>
              </a:spcBef>
              <a:spcAft>
                <a:spcPts val="0"/>
              </a:spcAft>
              <a:buClr>
                <a:schemeClr val="lt1"/>
              </a:buClr>
              <a:buSzPts val="1600"/>
              <a:buNone/>
              <a:defRPr sz="1600">
                <a:solidFill>
                  <a:schemeClr val="lt1"/>
                </a:solidFill>
              </a:defRPr>
            </a:lvl7pPr>
            <a:lvl8pPr marL="3657600" lvl="7" indent="-228600" algn="l">
              <a:lnSpc>
                <a:spcPct val="90000"/>
              </a:lnSpc>
              <a:spcBef>
                <a:spcPts val="500"/>
              </a:spcBef>
              <a:spcAft>
                <a:spcPts val="0"/>
              </a:spcAft>
              <a:buClr>
                <a:schemeClr val="lt1"/>
              </a:buClr>
              <a:buSzPts val="1600"/>
              <a:buNone/>
              <a:defRPr sz="1600">
                <a:solidFill>
                  <a:schemeClr val="lt1"/>
                </a:solidFill>
              </a:defRPr>
            </a:lvl8pPr>
            <a:lvl9pPr marL="4114800" lvl="8" indent="-228600" algn="l">
              <a:lnSpc>
                <a:spcPct val="90000"/>
              </a:lnSpc>
              <a:spcBef>
                <a:spcPts val="500"/>
              </a:spcBef>
              <a:spcAft>
                <a:spcPts val="0"/>
              </a:spcAft>
              <a:buClr>
                <a:schemeClr val="lt1"/>
              </a:buClr>
              <a:buSzPts val="1600"/>
              <a:buNone/>
              <a:defRPr sz="1600">
                <a:solidFill>
                  <a:schemeClr val="lt1"/>
                </a:solidFill>
              </a:defRPr>
            </a:lvl9pPr>
          </a:lstStyle>
          <a:p>
            <a:endParaRPr/>
          </a:p>
        </p:txBody>
      </p:sp>
      <p:sp>
        <p:nvSpPr>
          <p:cNvPr id="30" name="Google Shape;30;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36" name="Google Shape;36;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37" name="Google Shape;37;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lt1"/>
              </a:buClr>
              <a:buSzPts val="2400"/>
              <a:buNone/>
              <a:defRPr sz="2400" b="1"/>
            </a:lvl1pPr>
            <a:lvl2pPr marL="914400" lvl="1" indent="-228600" algn="l">
              <a:lnSpc>
                <a:spcPct val="90000"/>
              </a:lnSpc>
              <a:spcBef>
                <a:spcPts val="500"/>
              </a:spcBef>
              <a:spcAft>
                <a:spcPts val="0"/>
              </a:spcAft>
              <a:buClr>
                <a:schemeClr val="lt1"/>
              </a:buClr>
              <a:buSzPts val="2000"/>
              <a:buNone/>
              <a:defRPr sz="2000" b="1"/>
            </a:lvl2pPr>
            <a:lvl3pPr marL="1371600" lvl="2" indent="-228600" algn="l">
              <a:lnSpc>
                <a:spcPct val="90000"/>
              </a:lnSpc>
              <a:spcBef>
                <a:spcPts val="500"/>
              </a:spcBef>
              <a:spcAft>
                <a:spcPts val="0"/>
              </a:spcAft>
              <a:buClr>
                <a:schemeClr val="lt1"/>
              </a:buClr>
              <a:buSzPts val="1800"/>
              <a:buNone/>
              <a:defRPr sz="1800" b="1"/>
            </a:lvl3pPr>
            <a:lvl4pPr marL="1828800" lvl="3" indent="-228600" algn="l">
              <a:lnSpc>
                <a:spcPct val="90000"/>
              </a:lnSpc>
              <a:spcBef>
                <a:spcPts val="500"/>
              </a:spcBef>
              <a:spcAft>
                <a:spcPts val="0"/>
              </a:spcAft>
              <a:buClr>
                <a:schemeClr val="lt1"/>
              </a:buClr>
              <a:buSzPts val="1600"/>
              <a:buNone/>
              <a:defRPr sz="1600" b="1"/>
            </a:lvl4pPr>
            <a:lvl5pPr marL="2286000" lvl="4" indent="-228600" algn="l">
              <a:lnSpc>
                <a:spcPct val="90000"/>
              </a:lnSpc>
              <a:spcBef>
                <a:spcPts val="500"/>
              </a:spcBef>
              <a:spcAft>
                <a:spcPts val="0"/>
              </a:spcAft>
              <a:buClr>
                <a:schemeClr val="lt1"/>
              </a:buClr>
              <a:buSzPts val="1600"/>
              <a:buNone/>
              <a:defRPr sz="1600" b="1"/>
            </a:lvl5pPr>
            <a:lvl6pPr marL="2743200" lvl="5" indent="-228600" algn="l">
              <a:lnSpc>
                <a:spcPct val="90000"/>
              </a:lnSpc>
              <a:spcBef>
                <a:spcPts val="500"/>
              </a:spcBef>
              <a:spcAft>
                <a:spcPts val="0"/>
              </a:spcAft>
              <a:buClr>
                <a:schemeClr val="lt1"/>
              </a:buClr>
              <a:buSzPts val="1600"/>
              <a:buNone/>
              <a:defRPr sz="1600" b="1"/>
            </a:lvl6pPr>
            <a:lvl7pPr marL="3200400" lvl="6" indent="-228600" algn="l">
              <a:lnSpc>
                <a:spcPct val="90000"/>
              </a:lnSpc>
              <a:spcBef>
                <a:spcPts val="500"/>
              </a:spcBef>
              <a:spcAft>
                <a:spcPts val="0"/>
              </a:spcAft>
              <a:buClr>
                <a:schemeClr val="lt1"/>
              </a:buClr>
              <a:buSzPts val="1600"/>
              <a:buNone/>
              <a:defRPr sz="1600" b="1"/>
            </a:lvl7pPr>
            <a:lvl8pPr marL="3657600" lvl="7" indent="-228600" algn="l">
              <a:lnSpc>
                <a:spcPct val="90000"/>
              </a:lnSpc>
              <a:spcBef>
                <a:spcPts val="500"/>
              </a:spcBef>
              <a:spcAft>
                <a:spcPts val="0"/>
              </a:spcAft>
              <a:buClr>
                <a:schemeClr val="lt1"/>
              </a:buClr>
              <a:buSzPts val="1600"/>
              <a:buNone/>
              <a:defRPr sz="1600" b="1"/>
            </a:lvl8pPr>
            <a:lvl9pPr marL="4114800" lvl="8" indent="-228600" algn="l">
              <a:lnSpc>
                <a:spcPct val="90000"/>
              </a:lnSpc>
              <a:spcBef>
                <a:spcPts val="500"/>
              </a:spcBef>
              <a:spcAft>
                <a:spcPts val="0"/>
              </a:spcAft>
              <a:buClr>
                <a:schemeClr val="lt1"/>
              </a:buClr>
              <a:buSzPts val="1600"/>
              <a:buNone/>
              <a:defRPr sz="1600" b="1"/>
            </a:lvl9pPr>
          </a:lstStyle>
          <a:p>
            <a:endParaRPr/>
          </a:p>
        </p:txBody>
      </p:sp>
      <p:sp>
        <p:nvSpPr>
          <p:cNvPr id="43" name="Google Shape;43;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44" name="Google Shape;44;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lt1"/>
              </a:buClr>
              <a:buSzPts val="2400"/>
              <a:buNone/>
              <a:defRPr sz="2400" b="1"/>
            </a:lvl1pPr>
            <a:lvl2pPr marL="914400" lvl="1" indent="-228600" algn="l">
              <a:lnSpc>
                <a:spcPct val="90000"/>
              </a:lnSpc>
              <a:spcBef>
                <a:spcPts val="500"/>
              </a:spcBef>
              <a:spcAft>
                <a:spcPts val="0"/>
              </a:spcAft>
              <a:buClr>
                <a:schemeClr val="lt1"/>
              </a:buClr>
              <a:buSzPts val="2000"/>
              <a:buNone/>
              <a:defRPr sz="2000" b="1"/>
            </a:lvl2pPr>
            <a:lvl3pPr marL="1371600" lvl="2" indent="-228600" algn="l">
              <a:lnSpc>
                <a:spcPct val="90000"/>
              </a:lnSpc>
              <a:spcBef>
                <a:spcPts val="500"/>
              </a:spcBef>
              <a:spcAft>
                <a:spcPts val="0"/>
              </a:spcAft>
              <a:buClr>
                <a:schemeClr val="lt1"/>
              </a:buClr>
              <a:buSzPts val="1800"/>
              <a:buNone/>
              <a:defRPr sz="1800" b="1"/>
            </a:lvl3pPr>
            <a:lvl4pPr marL="1828800" lvl="3" indent="-228600" algn="l">
              <a:lnSpc>
                <a:spcPct val="90000"/>
              </a:lnSpc>
              <a:spcBef>
                <a:spcPts val="500"/>
              </a:spcBef>
              <a:spcAft>
                <a:spcPts val="0"/>
              </a:spcAft>
              <a:buClr>
                <a:schemeClr val="lt1"/>
              </a:buClr>
              <a:buSzPts val="1600"/>
              <a:buNone/>
              <a:defRPr sz="1600" b="1"/>
            </a:lvl4pPr>
            <a:lvl5pPr marL="2286000" lvl="4" indent="-228600" algn="l">
              <a:lnSpc>
                <a:spcPct val="90000"/>
              </a:lnSpc>
              <a:spcBef>
                <a:spcPts val="500"/>
              </a:spcBef>
              <a:spcAft>
                <a:spcPts val="0"/>
              </a:spcAft>
              <a:buClr>
                <a:schemeClr val="lt1"/>
              </a:buClr>
              <a:buSzPts val="1600"/>
              <a:buNone/>
              <a:defRPr sz="1600" b="1"/>
            </a:lvl5pPr>
            <a:lvl6pPr marL="2743200" lvl="5" indent="-228600" algn="l">
              <a:lnSpc>
                <a:spcPct val="90000"/>
              </a:lnSpc>
              <a:spcBef>
                <a:spcPts val="500"/>
              </a:spcBef>
              <a:spcAft>
                <a:spcPts val="0"/>
              </a:spcAft>
              <a:buClr>
                <a:schemeClr val="lt1"/>
              </a:buClr>
              <a:buSzPts val="1600"/>
              <a:buNone/>
              <a:defRPr sz="1600" b="1"/>
            </a:lvl6pPr>
            <a:lvl7pPr marL="3200400" lvl="6" indent="-228600" algn="l">
              <a:lnSpc>
                <a:spcPct val="90000"/>
              </a:lnSpc>
              <a:spcBef>
                <a:spcPts val="500"/>
              </a:spcBef>
              <a:spcAft>
                <a:spcPts val="0"/>
              </a:spcAft>
              <a:buClr>
                <a:schemeClr val="lt1"/>
              </a:buClr>
              <a:buSzPts val="1600"/>
              <a:buNone/>
              <a:defRPr sz="1600" b="1"/>
            </a:lvl7pPr>
            <a:lvl8pPr marL="3657600" lvl="7" indent="-228600" algn="l">
              <a:lnSpc>
                <a:spcPct val="90000"/>
              </a:lnSpc>
              <a:spcBef>
                <a:spcPts val="500"/>
              </a:spcBef>
              <a:spcAft>
                <a:spcPts val="0"/>
              </a:spcAft>
              <a:buClr>
                <a:schemeClr val="lt1"/>
              </a:buClr>
              <a:buSzPts val="1600"/>
              <a:buNone/>
              <a:defRPr sz="1600" b="1"/>
            </a:lvl8pPr>
            <a:lvl9pPr marL="4114800" lvl="8" indent="-228600" algn="l">
              <a:lnSpc>
                <a:spcPct val="90000"/>
              </a:lnSpc>
              <a:spcBef>
                <a:spcPts val="500"/>
              </a:spcBef>
              <a:spcAft>
                <a:spcPts val="0"/>
              </a:spcAft>
              <a:buClr>
                <a:schemeClr val="lt1"/>
              </a:buClr>
              <a:buSzPts val="1600"/>
              <a:buNone/>
              <a:defRPr sz="1600" b="1"/>
            </a:lvl9pPr>
          </a:lstStyle>
          <a:p>
            <a:endParaRPr/>
          </a:p>
        </p:txBody>
      </p:sp>
      <p:sp>
        <p:nvSpPr>
          <p:cNvPr id="45" name="Google Shape;45;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46" name="Google Shape;46;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lt1"/>
              </a:buClr>
              <a:buSzPts val="3200"/>
              <a:buChar char="•"/>
              <a:defRPr sz="3200"/>
            </a:lvl1pPr>
            <a:lvl2pPr marL="914400" lvl="1" indent="-406400" algn="l">
              <a:lnSpc>
                <a:spcPct val="90000"/>
              </a:lnSpc>
              <a:spcBef>
                <a:spcPts val="500"/>
              </a:spcBef>
              <a:spcAft>
                <a:spcPts val="0"/>
              </a:spcAft>
              <a:buClr>
                <a:schemeClr val="lt1"/>
              </a:buClr>
              <a:buSzPts val="2800"/>
              <a:buChar char="•"/>
              <a:defRPr sz="2800"/>
            </a:lvl2pPr>
            <a:lvl3pPr marL="1371600" lvl="2" indent="-381000" algn="l">
              <a:lnSpc>
                <a:spcPct val="90000"/>
              </a:lnSpc>
              <a:spcBef>
                <a:spcPts val="500"/>
              </a:spcBef>
              <a:spcAft>
                <a:spcPts val="0"/>
              </a:spcAft>
              <a:buClr>
                <a:schemeClr val="lt1"/>
              </a:buClr>
              <a:buSzPts val="2400"/>
              <a:buChar char="•"/>
              <a:defRPr sz="2400"/>
            </a:lvl3pPr>
            <a:lvl4pPr marL="1828800" lvl="3" indent="-355600" algn="l">
              <a:lnSpc>
                <a:spcPct val="90000"/>
              </a:lnSpc>
              <a:spcBef>
                <a:spcPts val="500"/>
              </a:spcBef>
              <a:spcAft>
                <a:spcPts val="0"/>
              </a:spcAft>
              <a:buClr>
                <a:schemeClr val="lt1"/>
              </a:buClr>
              <a:buSzPts val="2000"/>
              <a:buChar char="•"/>
              <a:defRPr sz="2000"/>
            </a:lvl4pPr>
            <a:lvl5pPr marL="2286000" lvl="4" indent="-355600" algn="l">
              <a:lnSpc>
                <a:spcPct val="90000"/>
              </a:lnSpc>
              <a:spcBef>
                <a:spcPts val="500"/>
              </a:spcBef>
              <a:spcAft>
                <a:spcPts val="0"/>
              </a:spcAft>
              <a:buClr>
                <a:schemeClr val="lt1"/>
              </a:buClr>
              <a:buSzPts val="2000"/>
              <a:buChar char="•"/>
              <a:defRPr sz="2000"/>
            </a:lvl5pPr>
            <a:lvl6pPr marL="2743200" lvl="5" indent="-355600" algn="l">
              <a:lnSpc>
                <a:spcPct val="90000"/>
              </a:lnSpc>
              <a:spcBef>
                <a:spcPts val="500"/>
              </a:spcBef>
              <a:spcAft>
                <a:spcPts val="0"/>
              </a:spcAft>
              <a:buClr>
                <a:schemeClr val="lt1"/>
              </a:buClr>
              <a:buSzPts val="2000"/>
              <a:buChar char="•"/>
              <a:defRPr sz="2000"/>
            </a:lvl6pPr>
            <a:lvl7pPr marL="3200400" lvl="6" indent="-355600" algn="l">
              <a:lnSpc>
                <a:spcPct val="90000"/>
              </a:lnSpc>
              <a:spcBef>
                <a:spcPts val="500"/>
              </a:spcBef>
              <a:spcAft>
                <a:spcPts val="0"/>
              </a:spcAft>
              <a:buClr>
                <a:schemeClr val="lt1"/>
              </a:buClr>
              <a:buSzPts val="2000"/>
              <a:buChar char="•"/>
              <a:defRPr sz="2000"/>
            </a:lvl7pPr>
            <a:lvl8pPr marL="3657600" lvl="7" indent="-355600" algn="l">
              <a:lnSpc>
                <a:spcPct val="90000"/>
              </a:lnSpc>
              <a:spcBef>
                <a:spcPts val="500"/>
              </a:spcBef>
              <a:spcAft>
                <a:spcPts val="0"/>
              </a:spcAft>
              <a:buClr>
                <a:schemeClr val="lt1"/>
              </a:buClr>
              <a:buSzPts val="2000"/>
              <a:buChar char="•"/>
              <a:defRPr sz="2000"/>
            </a:lvl8pPr>
            <a:lvl9pPr marL="4114800" lvl="8" indent="-355600" algn="l">
              <a:lnSpc>
                <a:spcPct val="90000"/>
              </a:lnSpc>
              <a:spcBef>
                <a:spcPts val="500"/>
              </a:spcBef>
              <a:spcAft>
                <a:spcPts val="0"/>
              </a:spcAft>
              <a:buClr>
                <a:schemeClr val="lt1"/>
              </a:buClr>
              <a:buSzPts val="2000"/>
              <a:buChar char="•"/>
              <a:defRPr sz="2000"/>
            </a:lvl9pPr>
          </a:lstStyle>
          <a:p>
            <a:endParaRPr/>
          </a:p>
        </p:txBody>
      </p:sp>
      <p:sp>
        <p:nvSpPr>
          <p:cNvPr id="57" name="Google Shape;57;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lt1"/>
              </a:buClr>
              <a:buSzPts val="1600"/>
              <a:buNone/>
              <a:defRPr sz="1600"/>
            </a:lvl1pPr>
            <a:lvl2pPr marL="914400" lvl="1" indent="-228600" algn="l">
              <a:lnSpc>
                <a:spcPct val="90000"/>
              </a:lnSpc>
              <a:spcBef>
                <a:spcPts val="500"/>
              </a:spcBef>
              <a:spcAft>
                <a:spcPts val="0"/>
              </a:spcAft>
              <a:buClr>
                <a:schemeClr val="lt1"/>
              </a:buClr>
              <a:buSzPts val="1400"/>
              <a:buNone/>
              <a:defRPr sz="1400"/>
            </a:lvl2pPr>
            <a:lvl3pPr marL="1371600" lvl="2" indent="-228600" algn="l">
              <a:lnSpc>
                <a:spcPct val="90000"/>
              </a:lnSpc>
              <a:spcBef>
                <a:spcPts val="500"/>
              </a:spcBef>
              <a:spcAft>
                <a:spcPts val="0"/>
              </a:spcAft>
              <a:buClr>
                <a:schemeClr val="lt1"/>
              </a:buClr>
              <a:buSzPts val="1200"/>
              <a:buNone/>
              <a:defRPr sz="1200"/>
            </a:lvl3pPr>
            <a:lvl4pPr marL="1828800" lvl="3" indent="-228600" algn="l">
              <a:lnSpc>
                <a:spcPct val="90000"/>
              </a:lnSpc>
              <a:spcBef>
                <a:spcPts val="500"/>
              </a:spcBef>
              <a:spcAft>
                <a:spcPts val="0"/>
              </a:spcAft>
              <a:buClr>
                <a:schemeClr val="lt1"/>
              </a:buClr>
              <a:buSzPts val="1000"/>
              <a:buNone/>
              <a:defRPr sz="1000"/>
            </a:lvl4pPr>
            <a:lvl5pPr marL="2286000" lvl="4" indent="-228600" algn="l">
              <a:lnSpc>
                <a:spcPct val="90000"/>
              </a:lnSpc>
              <a:spcBef>
                <a:spcPts val="500"/>
              </a:spcBef>
              <a:spcAft>
                <a:spcPts val="0"/>
              </a:spcAft>
              <a:buClr>
                <a:schemeClr val="lt1"/>
              </a:buClr>
              <a:buSzPts val="1000"/>
              <a:buNone/>
              <a:defRPr sz="1000"/>
            </a:lvl5pPr>
            <a:lvl6pPr marL="2743200" lvl="5" indent="-228600" algn="l">
              <a:lnSpc>
                <a:spcPct val="90000"/>
              </a:lnSpc>
              <a:spcBef>
                <a:spcPts val="500"/>
              </a:spcBef>
              <a:spcAft>
                <a:spcPts val="0"/>
              </a:spcAft>
              <a:buClr>
                <a:schemeClr val="lt1"/>
              </a:buClr>
              <a:buSzPts val="1000"/>
              <a:buNone/>
              <a:defRPr sz="1000"/>
            </a:lvl6pPr>
            <a:lvl7pPr marL="3200400" lvl="6" indent="-228600" algn="l">
              <a:lnSpc>
                <a:spcPct val="90000"/>
              </a:lnSpc>
              <a:spcBef>
                <a:spcPts val="500"/>
              </a:spcBef>
              <a:spcAft>
                <a:spcPts val="0"/>
              </a:spcAft>
              <a:buClr>
                <a:schemeClr val="lt1"/>
              </a:buClr>
              <a:buSzPts val="1000"/>
              <a:buNone/>
              <a:defRPr sz="1000"/>
            </a:lvl7pPr>
            <a:lvl8pPr marL="3657600" lvl="7" indent="-228600" algn="l">
              <a:lnSpc>
                <a:spcPct val="90000"/>
              </a:lnSpc>
              <a:spcBef>
                <a:spcPts val="500"/>
              </a:spcBef>
              <a:spcAft>
                <a:spcPts val="0"/>
              </a:spcAft>
              <a:buClr>
                <a:schemeClr val="lt1"/>
              </a:buClr>
              <a:buSzPts val="1000"/>
              <a:buNone/>
              <a:defRPr sz="1000"/>
            </a:lvl8pPr>
            <a:lvl9pPr marL="4114800" lvl="8" indent="-228600" algn="l">
              <a:lnSpc>
                <a:spcPct val="90000"/>
              </a:lnSpc>
              <a:spcBef>
                <a:spcPts val="500"/>
              </a:spcBef>
              <a:spcAft>
                <a:spcPts val="0"/>
              </a:spcAft>
              <a:buClr>
                <a:schemeClr val="lt1"/>
              </a:buClr>
              <a:buSzPts val="1000"/>
              <a:buNone/>
              <a:defRPr sz="1000"/>
            </a:lvl9pPr>
          </a:lstStyle>
          <a:p>
            <a:endParaRPr/>
          </a:p>
        </p:txBody>
      </p:sp>
      <p:sp>
        <p:nvSpPr>
          <p:cNvPr id="58" name="Google Shape;5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a:spLocks noGrp="1"/>
          </p:cNvSpPr>
          <p:nvPr>
            <p:ph type="pic" idx="2"/>
          </p:nvPr>
        </p:nvSpPr>
        <p:spPr>
          <a:xfrm>
            <a:off x="5183188" y="987425"/>
            <a:ext cx="6172200" cy="4873625"/>
          </a:xfrm>
          <a:prstGeom prst="rect">
            <a:avLst/>
          </a:prstGeom>
          <a:noFill/>
          <a:ln>
            <a:noFill/>
          </a:ln>
        </p:spPr>
      </p:sp>
      <p:sp>
        <p:nvSpPr>
          <p:cNvPr id="64" name="Google Shape;64;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lt1"/>
              </a:buClr>
              <a:buSzPts val="1600"/>
              <a:buNone/>
              <a:defRPr sz="1600"/>
            </a:lvl1pPr>
            <a:lvl2pPr marL="914400" lvl="1" indent="-228600" algn="l">
              <a:lnSpc>
                <a:spcPct val="90000"/>
              </a:lnSpc>
              <a:spcBef>
                <a:spcPts val="500"/>
              </a:spcBef>
              <a:spcAft>
                <a:spcPts val="0"/>
              </a:spcAft>
              <a:buClr>
                <a:schemeClr val="lt1"/>
              </a:buClr>
              <a:buSzPts val="1400"/>
              <a:buNone/>
              <a:defRPr sz="1400"/>
            </a:lvl2pPr>
            <a:lvl3pPr marL="1371600" lvl="2" indent="-228600" algn="l">
              <a:lnSpc>
                <a:spcPct val="90000"/>
              </a:lnSpc>
              <a:spcBef>
                <a:spcPts val="500"/>
              </a:spcBef>
              <a:spcAft>
                <a:spcPts val="0"/>
              </a:spcAft>
              <a:buClr>
                <a:schemeClr val="lt1"/>
              </a:buClr>
              <a:buSzPts val="1200"/>
              <a:buNone/>
              <a:defRPr sz="1200"/>
            </a:lvl3pPr>
            <a:lvl4pPr marL="1828800" lvl="3" indent="-228600" algn="l">
              <a:lnSpc>
                <a:spcPct val="90000"/>
              </a:lnSpc>
              <a:spcBef>
                <a:spcPts val="500"/>
              </a:spcBef>
              <a:spcAft>
                <a:spcPts val="0"/>
              </a:spcAft>
              <a:buClr>
                <a:schemeClr val="lt1"/>
              </a:buClr>
              <a:buSzPts val="1000"/>
              <a:buNone/>
              <a:defRPr sz="1000"/>
            </a:lvl4pPr>
            <a:lvl5pPr marL="2286000" lvl="4" indent="-228600" algn="l">
              <a:lnSpc>
                <a:spcPct val="90000"/>
              </a:lnSpc>
              <a:spcBef>
                <a:spcPts val="500"/>
              </a:spcBef>
              <a:spcAft>
                <a:spcPts val="0"/>
              </a:spcAft>
              <a:buClr>
                <a:schemeClr val="lt1"/>
              </a:buClr>
              <a:buSzPts val="1000"/>
              <a:buNone/>
              <a:defRPr sz="1000"/>
            </a:lvl5pPr>
            <a:lvl6pPr marL="2743200" lvl="5" indent="-228600" algn="l">
              <a:lnSpc>
                <a:spcPct val="90000"/>
              </a:lnSpc>
              <a:spcBef>
                <a:spcPts val="500"/>
              </a:spcBef>
              <a:spcAft>
                <a:spcPts val="0"/>
              </a:spcAft>
              <a:buClr>
                <a:schemeClr val="lt1"/>
              </a:buClr>
              <a:buSzPts val="1000"/>
              <a:buNone/>
              <a:defRPr sz="1000"/>
            </a:lvl6pPr>
            <a:lvl7pPr marL="3200400" lvl="6" indent="-228600" algn="l">
              <a:lnSpc>
                <a:spcPct val="90000"/>
              </a:lnSpc>
              <a:spcBef>
                <a:spcPts val="500"/>
              </a:spcBef>
              <a:spcAft>
                <a:spcPts val="0"/>
              </a:spcAft>
              <a:buClr>
                <a:schemeClr val="lt1"/>
              </a:buClr>
              <a:buSzPts val="1000"/>
              <a:buNone/>
              <a:defRPr sz="1000"/>
            </a:lvl7pPr>
            <a:lvl8pPr marL="3657600" lvl="7" indent="-228600" algn="l">
              <a:lnSpc>
                <a:spcPct val="90000"/>
              </a:lnSpc>
              <a:spcBef>
                <a:spcPts val="500"/>
              </a:spcBef>
              <a:spcAft>
                <a:spcPts val="0"/>
              </a:spcAft>
              <a:buClr>
                <a:schemeClr val="lt1"/>
              </a:buClr>
              <a:buSzPts val="1000"/>
              <a:buNone/>
              <a:defRPr sz="1000"/>
            </a:lvl8pPr>
            <a:lvl9pPr marL="4114800" lvl="8" indent="-228600" algn="l">
              <a:lnSpc>
                <a:spcPct val="90000"/>
              </a:lnSpc>
              <a:spcBef>
                <a:spcPts val="500"/>
              </a:spcBef>
              <a:spcAft>
                <a:spcPts val="0"/>
              </a:spcAft>
              <a:buClr>
                <a:schemeClr val="lt1"/>
              </a:buClr>
              <a:buSzPts val="1000"/>
              <a:buNone/>
              <a:defRPr sz="1000"/>
            </a:lvl9pPr>
          </a:lstStyle>
          <a:p>
            <a:endParaRPr/>
          </a:p>
        </p:txBody>
      </p:sp>
      <p:sp>
        <p:nvSpPr>
          <p:cNvPr id="65" name="Google Shape;65;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B050">
            <a:alpha val="68627"/>
          </a:srgbClr>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4400"/>
              <a:buFont typeface="Calibri"/>
              <a:buNone/>
              <a:defRPr sz="4400" b="0" i="0" u="none" strike="noStrike" cap="non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chemeClr val="lt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chemeClr val="lt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chemeClr val="lt1"/>
                </a:solidFill>
                <a:latin typeface="Calibri"/>
                <a:ea typeface="Calibri"/>
                <a:cs typeface="Calibri"/>
                <a:sym typeface="Calibri"/>
              </a:defRPr>
            </a:lvl1pPr>
            <a:lvl2pPr marL="0" marR="0" lvl="1" indent="0" algn="r" rtl="0">
              <a:spcBef>
                <a:spcPts val="0"/>
              </a:spcBef>
              <a:buNone/>
              <a:defRPr sz="1200" b="0" i="0" u="none" strike="noStrike" cap="none">
                <a:solidFill>
                  <a:schemeClr val="lt1"/>
                </a:solidFill>
                <a:latin typeface="Calibri"/>
                <a:ea typeface="Calibri"/>
                <a:cs typeface="Calibri"/>
                <a:sym typeface="Calibri"/>
              </a:defRPr>
            </a:lvl2pPr>
            <a:lvl3pPr marL="0" marR="0" lvl="2" indent="0" algn="r" rtl="0">
              <a:spcBef>
                <a:spcPts val="0"/>
              </a:spcBef>
              <a:buNone/>
              <a:defRPr sz="1200" b="0" i="0" u="none" strike="noStrike" cap="none">
                <a:solidFill>
                  <a:schemeClr val="lt1"/>
                </a:solidFill>
                <a:latin typeface="Calibri"/>
                <a:ea typeface="Calibri"/>
                <a:cs typeface="Calibri"/>
                <a:sym typeface="Calibri"/>
              </a:defRPr>
            </a:lvl3pPr>
            <a:lvl4pPr marL="0" marR="0" lvl="3" indent="0" algn="r" rtl="0">
              <a:spcBef>
                <a:spcPts val="0"/>
              </a:spcBef>
              <a:buNone/>
              <a:defRPr sz="1200" b="0" i="0" u="none" strike="noStrike" cap="none">
                <a:solidFill>
                  <a:schemeClr val="lt1"/>
                </a:solidFill>
                <a:latin typeface="Calibri"/>
                <a:ea typeface="Calibri"/>
                <a:cs typeface="Calibri"/>
                <a:sym typeface="Calibri"/>
              </a:defRPr>
            </a:lvl4pPr>
            <a:lvl5pPr marL="0" marR="0" lvl="4" indent="0" algn="r" rtl="0">
              <a:spcBef>
                <a:spcPts val="0"/>
              </a:spcBef>
              <a:buNone/>
              <a:defRPr sz="1200" b="0" i="0" u="none" strike="noStrike" cap="none">
                <a:solidFill>
                  <a:schemeClr val="lt1"/>
                </a:solidFill>
                <a:latin typeface="Calibri"/>
                <a:ea typeface="Calibri"/>
                <a:cs typeface="Calibri"/>
                <a:sym typeface="Calibri"/>
              </a:defRPr>
            </a:lvl5pPr>
            <a:lvl6pPr marL="0" marR="0" lvl="5" indent="0" algn="r" rtl="0">
              <a:spcBef>
                <a:spcPts val="0"/>
              </a:spcBef>
              <a:buNone/>
              <a:defRPr sz="1200" b="0" i="0" u="none" strike="noStrike" cap="none">
                <a:solidFill>
                  <a:schemeClr val="lt1"/>
                </a:solidFill>
                <a:latin typeface="Calibri"/>
                <a:ea typeface="Calibri"/>
                <a:cs typeface="Calibri"/>
                <a:sym typeface="Calibri"/>
              </a:defRPr>
            </a:lvl6pPr>
            <a:lvl7pPr marL="0" marR="0" lvl="6" indent="0" algn="r" rtl="0">
              <a:spcBef>
                <a:spcPts val="0"/>
              </a:spcBef>
              <a:buNone/>
              <a:defRPr sz="1200" b="0" i="0" u="none" strike="noStrike" cap="none">
                <a:solidFill>
                  <a:schemeClr val="lt1"/>
                </a:solidFill>
                <a:latin typeface="Calibri"/>
                <a:ea typeface="Calibri"/>
                <a:cs typeface="Calibri"/>
                <a:sym typeface="Calibri"/>
              </a:defRPr>
            </a:lvl7pPr>
            <a:lvl8pPr marL="0" marR="0" lvl="7" indent="0" algn="r" rtl="0">
              <a:spcBef>
                <a:spcPts val="0"/>
              </a:spcBef>
              <a:buNone/>
              <a:defRPr sz="1200" b="0" i="0" u="none" strike="noStrike" cap="none">
                <a:solidFill>
                  <a:schemeClr val="lt1"/>
                </a:solidFill>
                <a:latin typeface="Calibri"/>
                <a:ea typeface="Calibri"/>
                <a:cs typeface="Calibri"/>
                <a:sym typeface="Calibri"/>
              </a:defRPr>
            </a:lvl8pPr>
            <a:lvl9pPr marL="0" marR="0" lvl="8" indent="0" algn="r" rtl="0">
              <a:spcBef>
                <a:spcPts val="0"/>
              </a:spcBef>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34.png"/><Relationship Id="rId5" Type="http://schemas.openxmlformats.org/officeDocument/2006/relationships/image" Target="../media/image33.png"/><Relationship Id="rId4" Type="http://schemas.openxmlformats.org/officeDocument/2006/relationships/image" Target="../media/image18.png"/></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37.png"/><Relationship Id="rId5" Type="http://schemas.openxmlformats.org/officeDocument/2006/relationships/image" Target="../media/image36.png"/><Relationship Id="rId4" Type="http://schemas.openxmlformats.org/officeDocument/2006/relationships/image" Target="../media/image19.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9.png"/><Relationship Id="rId7" Type="http://schemas.openxmlformats.org/officeDocument/2006/relationships/image" Target="../media/image22.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11.png"/><Relationship Id="rId10" Type="http://schemas.openxmlformats.org/officeDocument/2006/relationships/image" Target="../media/image25.png"/><Relationship Id="rId4" Type="http://schemas.openxmlformats.org/officeDocument/2006/relationships/image" Target="../media/image10.png"/><Relationship Id="rId9" Type="http://schemas.openxmlformats.org/officeDocument/2006/relationships/image" Target="../media/image24.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2.emf"/><Relationship Id="rId4" Type="http://schemas.openxmlformats.org/officeDocument/2006/relationships/image" Target="../media/image26.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9.png"/><Relationship Id="rId4" Type="http://schemas.openxmlformats.org/officeDocument/2006/relationships/image" Target="../media/image28.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BD6EE">
            <a:alpha val="68627"/>
          </a:srgbClr>
        </a:solidFill>
        <a:effectLst/>
      </p:bgPr>
    </p:bg>
    <p:spTree>
      <p:nvGrpSpPr>
        <p:cNvPr id="1" name="Shape 83"/>
        <p:cNvGrpSpPr/>
        <p:nvPr/>
      </p:nvGrpSpPr>
      <p:grpSpPr>
        <a:xfrm>
          <a:off x="0" y="0"/>
          <a:ext cx="0" cy="0"/>
          <a:chOff x="0" y="0"/>
          <a:chExt cx="0" cy="0"/>
        </a:xfrm>
      </p:grpSpPr>
      <p:sp>
        <p:nvSpPr>
          <p:cNvPr id="84" name="Google Shape;84;p13"/>
          <p:cNvSpPr/>
          <p:nvPr/>
        </p:nvSpPr>
        <p:spPr>
          <a:xfrm>
            <a:off x="3314034" y="2154061"/>
            <a:ext cx="5018670" cy="1061525"/>
          </a:xfrm>
          <a:prstGeom prst="rect">
            <a:avLst/>
          </a:prstGeom>
        </p:spPr>
        <p:txBody>
          <a:bodyPr>
            <a:prstTxWarp prst="textPlain">
              <a:avLst/>
            </a:prstTxWarp>
          </a:bodyPr>
          <a:lstStyle/>
          <a:p>
            <a:pPr lvl="0" algn="ctr"/>
            <a:r>
              <a:rPr b="1" i="0">
                <a:ln w="22225" cap="flat" cmpd="sng">
                  <a:solidFill>
                    <a:srgbClr val="FF0000"/>
                  </a:solidFill>
                  <a:prstDash val="solid"/>
                  <a:round/>
                  <a:headEnd type="none" w="sm" len="sm"/>
                  <a:tailEnd type="none" w="sm" len="sm"/>
                </a:ln>
                <a:solidFill>
                  <a:srgbClr val="F7CAAC"/>
                </a:solidFill>
                <a:latin typeface="Times New Roman"/>
              </a:rPr>
              <a:t>Tiết 4: LUYỆN TẬP  </a:t>
            </a:r>
          </a:p>
        </p:txBody>
      </p:sp>
      <p:sp>
        <p:nvSpPr>
          <p:cNvPr id="85" name="Google Shape;85;p13"/>
          <p:cNvSpPr/>
          <p:nvPr/>
        </p:nvSpPr>
        <p:spPr>
          <a:xfrm>
            <a:off x="1019106" y="3566160"/>
            <a:ext cx="10407016" cy="1107996"/>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6600" b="1" i="0" u="none" strike="noStrike" cap="none">
                <a:solidFill>
                  <a:srgbClr val="FFFF00"/>
                </a:solidFill>
                <a:latin typeface="Times New Roman"/>
                <a:ea typeface="Times New Roman"/>
                <a:cs typeface="Times New Roman"/>
                <a:sym typeface="Times New Roman"/>
              </a:rPr>
              <a:t>Hai đường thẳng vuông góc </a:t>
            </a:r>
            <a:endParaRPr sz="6600" b="1" i="0" u="none" strike="noStrike" cap="none">
              <a:solidFill>
                <a:srgbClr val="FFFF00"/>
              </a:solidFill>
              <a:latin typeface="Times New Roman"/>
              <a:ea typeface="Times New Roman"/>
              <a:cs typeface="Times New Roman"/>
              <a:sym typeface="Times New Roman"/>
            </a:endParaRPr>
          </a:p>
        </p:txBody>
      </p:sp>
      <p:pic>
        <p:nvPicPr>
          <p:cNvPr id="86" name="Google Shape;86;p13"/>
          <p:cNvPicPr preferRelativeResize="0"/>
          <p:nvPr/>
        </p:nvPicPr>
        <p:blipFill rotWithShape="1">
          <a:blip r:embed="rId3">
            <a:alphaModFix/>
          </a:blip>
          <a:srcRect/>
          <a:stretch/>
        </p:blipFill>
        <p:spPr>
          <a:xfrm>
            <a:off x="10957244" y="121920"/>
            <a:ext cx="1112647" cy="3444240"/>
          </a:xfrm>
          <a:prstGeom prst="rect">
            <a:avLst/>
          </a:prstGeom>
          <a:noFill/>
          <a:ln>
            <a:noFill/>
          </a:ln>
        </p:spPr>
      </p:pic>
      <p:pic>
        <p:nvPicPr>
          <p:cNvPr id="87" name="Google Shape;87;p13"/>
          <p:cNvPicPr preferRelativeResize="0"/>
          <p:nvPr/>
        </p:nvPicPr>
        <p:blipFill rotWithShape="1">
          <a:blip r:embed="rId4">
            <a:alphaModFix/>
          </a:blip>
          <a:srcRect/>
          <a:stretch/>
        </p:blipFill>
        <p:spPr>
          <a:xfrm>
            <a:off x="81980" y="-57912"/>
            <a:ext cx="1734628" cy="3803904"/>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400">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fade">
                                      <p:cBhvr>
                                        <p:cTn id="7" dur="2000"/>
                                        <p:tgtEl>
                                          <p:spTgt spid="87"/>
                                        </p:tgtEl>
                                      </p:cBhvr>
                                    </p:animEffect>
                                  </p:childTnLst>
                                </p:cTn>
                              </p:par>
                              <p:par>
                                <p:cTn id="8" presetID="10" presetClass="entr" presetSubtype="0" fill="hold" nodeType="withEffect">
                                  <p:stCondLst>
                                    <p:cond delay="0"/>
                                  </p:stCondLst>
                                  <p:childTnLst>
                                    <p:set>
                                      <p:cBhvr>
                                        <p:cTn id="9" dur="1" fill="hold">
                                          <p:stCondLst>
                                            <p:cond delay="0"/>
                                          </p:stCondLst>
                                        </p:cTn>
                                        <p:tgtEl>
                                          <p:spTgt spid="84"/>
                                        </p:tgtEl>
                                        <p:attrNameLst>
                                          <p:attrName>style.visibility</p:attrName>
                                        </p:attrNameLst>
                                      </p:cBhvr>
                                      <p:to>
                                        <p:strVal val="visible"/>
                                      </p:to>
                                    </p:set>
                                    <p:animEffect transition="in" filter="fade">
                                      <p:cBhvr>
                                        <p:cTn id="10" dur="2000"/>
                                        <p:tgtEl>
                                          <p:spTgt spid="84"/>
                                        </p:tgtEl>
                                      </p:cBhvr>
                                    </p:animEffect>
                                  </p:childTnLst>
                                </p:cTn>
                              </p:par>
                              <p:par>
                                <p:cTn id="11" presetID="10" presetClass="entr" presetSubtype="0" fill="hold" nodeType="withEffect">
                                  <p:stCondLst>
                                    <p:cond delay="0"/>
                                  </p:stCondLst>
                                  <p:childTnLst>
                                    <p:set>
                                      <p:cBhvr>
                                        <p:cTn id="12" dur="1" fill="hold">
                                          <p:stCondLst>
                                            <p:cond delay="0"/>
                                          </p:stCondLst>
                                        </p:cTn>
                                        <p:tgtEl>
                                          <p:spTgt spid="86"/>
                                        </p:tgtEl>
                                        <p:attrNameLst>
                                          <p:attrName>style.visibility</p:attrName>
                                        </p:attrNameLst>
                                      </p:cBhvr>
                                      <p:to>
                                        <p:strVal val="visible"/>
                                      </p:to>
                                    </p:set>
                                    <p:animEffect transition="in" filter="fade">
                                      <p:cBhvr>
                                        <p:cTn id="13" dur="2000"/>
                                        <p:tgtEl>
                                          <p:spTgt spid="86"/>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85"/>
                                        </p:tgtEl>
                                        <p:attrNameLst>
                                          <p:attrName>style.visibility</p:attrName>
                                        </p:attrNameLst>
                                      </p:cBhvr>
                                      <p:to>
                                        <p:strVal val="visible"/>
                                      </p:to>
                                    </p:set>
                                    <p:animEffect transition="in" filter="fade">
                                      <p:cBhvr>
                                        <p:cTn id="18" dur="2000"/>
                                        <p:tgtEl>
                                          <p:spTgt spid="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pic>
        <p:nvPicPr>
          <p:cNvPr id="181" name="Google Shape;181;p22"/>
          <p:cNvPicPr preferRelativeResize="0"/>
          <p:nvPr/>
        </p:nvPicPr>
        <p:blipFill rotWithShape="1">
          <a:blip r:embed="rId3">
            <a:alphaModFix/>
          </a:blip>
          <a:srcRect/>
          <a:stretch/>
        </p:blipFill>
        <p:spPr>
          <a:xfrm>
            <a:off x="7022592" y="1420442"/>
            <a:ext cx="5169409" cy="4919398"/>
          </a:xfrm>
          <a:prstGeom prst="rect">
            <a:avLst/>
          </a:prstGeom>
          <a:solidFill>
            <a:schemeClr val="dk1"/>
          </a:solidFill>
          <a:ln>
            <a:noFill/>
          </a:ln>
        </p:spPr>
      </p:pic>
      <p:sp>
        <p:nvSpPr>
          <p:cNvPr id="182" name="Google Shape;182;p22"/>
          <p:cNvSpPr/>
          <p:nvPr/>
        </p:nvSpPr>
        <p:spPr>
          <a:xfrm>
            <a:off x="4054290" y="0"/>
            <a:ext cx="4896669" cy="1323439"/>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8000" b="1" dirty="0" err="1">
                <a:solidFill>
                  <a:schemeClr val="accent4"/>
                </a:solidFill>
                <a:latin typeface="Arial"/>
                <a:ea typeface="Arial"/>
                <a:cs typeface="Arial"/>
                <a:sym typeface="Arial"/>
              </a:rPr>
              <a:t>Lời</a:t>
            </a:r>
            <a:r>
              <a:rPr lang="en-US" sz="8000" b="1" dirty="0">
                <a:solidFill>
                  <a:schemeClr val="accent4"/>
                </a:solidFill>
                <a:latin typeface="Arial"/>
                <a:ea typeface="Arial"/>
                <a:cs typeface="Arial"/>
                <a:sym typeface="Arial"/>
              </a:rPr>
              <a:t> </a:t>
            </a:r>
            <a:r>
              <a:rPr lang="en-US" sz="8000" b="1" dirty="0" err="1">
                <a:solidFill>
                  <a:schemeClr val="accent4"/>
                </a:solidFill>
                <a:latin typeface="Arial"/>
                <a:ea typeface="Arial"/>
                <a:cs typeface="Arial"/>
                <a:sym typeface="Arial"/>
              </a:rPr>
              <a:t>giải</a:t>
            </a:r>
            <a:endParaRPr sz="8000" b="1" dirty="0">
              <a:solidFill>
                <a:schemeClr val="accent4"/>
              </a:solidFill>
              <a:latin typeface="Arial"/>
              <a:ea typeface="Arial"/>
              <a:cs typeface="Arial"/>
              <a:sym typeface="Arial"/>
            </a:endParaRPr>
          </a:p>
        </p:txBody>
      </p:sp>
      <p:sp>
        <p:nvSpPr>
          <p:cNvPr id="183" name="Google Shape;183;p22"/>
          <p:cNvSpPr/>
          <p:nvPr/>
        </p:nvSpPr>
        <p:spPr>
          <a:xfrm>
            <a:off x="-134111" y="1199966"/>
            <a:ext cx="6352032" cy="55399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3000" b="1" dirty="0">
                <a:solidFill>
                  <a:srgbClr val="660066"/>
                </a:solidFill>
                <a:latin typeface="Times New Roman"/>
                <a:ea typeface="Times New Roman"/>
                <a:cs typeface="Times New Roman"/>
                <a:sym typeface="Times New Roman"/>
              </a:rPr>
              <a:t>a)</a:t>
            </a:r>
            <a:r>
              <a:rPr lang="en-US" sz="3000" b="1" dirty="0" err="1">
                <a:solidFill>
                  <a:srgbClr val="660066"/>
                </a:solidFill>
                <a:latin typeface="Times New Roman"/>
                <a:ea typeface="Times New Roman"/>
                <a:cs typeface="Times New Roman"/>
                <a:sym typeface="Times New Roman"/>
              </a:rPr>
              <a:t>Vì</a:t>
            </a:r>
            <a:r>
              <a:rPr lang="en-US" sz="3000" b="1" dirty="0">
                <a:solidFill>
                  <a:srgbClr val="660066"/>
                </a:solidFill>
                <a:latin typeface="Times New Roman"/>
                <a:ea typeface="Times New Roman"/>
                <a:cs typeface="Times New Roman"/>
                <a:sym typeface="Times New Roman"/>
              </a:rPr>
              <a:t> </a:t>
            </a:r>
            <a:r>
              <a:rPr lang="en-US" sz="3000" b="1" dirty="0" err="1">
                <a:solidFill>
                  <a:srgbClr val="660066"/>
                </a:solidFill>
                <a:latin typeface="Times New Roman"/>
                <a:ea typeface="Times New Roman"/>
                <a:cs typeface="Times New Roman"/>
                <a:sym typeface="Times New Roman"/>
              </a:rPr>
              <a:t>góc</a:t>
            </a:r>
            <a:r>
              <a:rPr lang="en-US" sz="3000" b="1" dirty="0">
                <a:solidFill>
                  <a:srgbClr val="660066"/>
                </a:solidFill>
                <a:latin typeface="Times New Roman"/>
                <a:ea typeface="Times New Roman"/>
                <a:cs typeface="Times New Roman"/>
                <a:sym typeface="Times New Roman"/>
              </a:rPr>
              <a:t> </a:t>
            </a:r>
            <a:r>
              <a:rPr lang="en-US" sz="3000" b="1" dirty="0" err="1">
                <a:solidFill>
                  <a:srgbClr val="660066"/>
                </a:solidFill>
                <a:latin typeface="Times New Roman"/>
                <a:ea typeface="Times New Roman"/>
                <a:cs typeface="Times New Roman"/>
                <a:sym typeface="Times New Roman"/>
              </a:rPr>
              <a:t>tới</a:t>
            </a:r>
            <a:r>
              <a:rPr lang="en-US" sz="3000" b="1" dirty="0">
                <a:solidFill>
                  <a:srgbClr val="660066"/>
                </a:solidFill>
                <a:latin typeface="Times New Roman"/>
                <a:ea typeface="Times New Roman"/>
                <a:cs typeface="Times New Roman"/>
                <a:sym typeface="Times New Roman"/>
              </a:rPr>
              <a:t> </a:t>
            </a:r>
            <a:r>
              <a:rPr lang="en-US" sz="3000" b="1" dirty="0" err="1">
                <a:solidFill>
                  <a:srgbClr val="660066"/>
                </a:solidFill>
                <a:latin typeface="Times New Roman"/>
                <a:ea typeface="Times New Roman"/>
                <a:cs typeface="Times New Roman"/>
                <a:sym typeface="Times New Roman"/>
              </a:rPr>
              <a:t>bằng</a:t>
            </a:r>
            <a:r>
              <a:rPr lang="en-US" sz="3000" b="1" dirty="0">
                <a:solidFill>
                  <a:srgbClr val="660066"/>
                </a:solidFill>
                <a:latin typeface="Times New Roman"/>
                <a:ea typeface="Times New Roman"/>
                <a:cs typeface="Times New Roman"/>
                <a:sym typeface="Times New Roman"/>
              </a:rPr>
              <a:t> </a:t>
            </a:r>
            <a:r>
              <a:rPr lang="en-US" sz="3000" b="1" dirty="0" err="1">
                <a:solidFill>
                  <a:srgbClr val="660066"/>
                </a:solidFill>
                <a:latin typeface="Times New Roman"/>
                <a:ea typeface="Times New Roman"/>
                <a:cs typeface="Times New Roman"/>
                <a:sym typeface="Times New Roman"/>
              </a:rPr>
              <a:t>góc</a:t>
            </a:r>
            <a:r>
              <a:rPr lang="en-US" sz="3000" b="1" dirty="0">
                <a:solidFill>
                  <a:srgbClr val="660066"/>
                </a:solidFill>
                <a:latin typeface="Times New Roman"/>
                <a:ea typeface="Times New Roman"/>
                <a:cs typeface="Times New Roman"/>
                <a:sym typeface="Times New Roman"/>
              </a:rPr>
              <a:t> </a:t>
            </a:r>
            <a:r>
              <a:rPr lang="en-US" sz="3000" b="1" dirty="0" err="1">
                <a:solidFill>
                  <a:srgbClr val="660066"/>
                </a:solidFill>
                <a:latin typeface="Times New Roman"/>
                <a:ea typeface="Times New Roman"/>
                <a:cs typeface="Times New Roman"/>
                <a:sym typeface="Times New Roman"/>
              </a:rPr>
              <a:t>phản</a:t>
            </a:r>
            <a:r>
              <a:rPr lang="en-US" sz="3000" b="1" dirty="0">
                <a:solidFill>
                  <a:srgbClr val="660066"/>
                </a:solidFill>
                <a:latin typeface="Times New Roman"/>
                <a:ea typeface="Times New Roman"/>
                <a:cs typeface="Times New Roman"/>
                <a:sym typeface="Times New Roman"/>
              </a:rPr>
              <a:t> </a:t>
            </a:r>
            <a:r>
              <a:rPr lang="en-US" sz="3000" b="1" dirty="0" err="1">
                <a:solidFill>
                  <a:srgbClr val="660066"/>
                </a:solidFill>
                <a:latin typeface="Times New Roman"/>
                <a:ea typeface="Times New Roman"/>
                <a:cs typeface="Times New Roman"/>
                <a:sym typeface="Times New Roman"/>
              </a:rPr>
              <a:t>xạ</a:t>
            </a:r>
            <a:r>
              <a:rPr lang="en-US" sz="3000" b="1" dirty="0">
                <a:solidFill>
                  <a:srgbClr val="660066"/>
                </a:solidFill>
                <a:latin typeface="Times New Roman"/>
                <a:ea typeface="Times New Roman"/>
                <a:cs typeface="Times New Roman"/>
                <a:sym typeface="Times New Roman"/>
              </a:rPr>
              <a:t> </a:t>
            </a:r>
            <a:r>
              <a:rPr lang="en-US" sz="3000" b="1" dirty="0" err="1">
                <a:solidFill>
                  <a:srgbClr val="660066"/>
                </a:solidFill>
                <a:latin typeface="Times New Roman"/>
                <a:ea typeface="Times New Roman"/>
                <a:cs typeface="Times New Roman"/>
                <a:sym typeface="Times New Roman"/>
              </a:rPr>
              <a:t>nên</a:t>
            </a:r>
            <a:r>
              <a:rPr lang="en-US" sz="3000" b="1" dirty="0">
                <a:solidFill>
                  <a:srgbClr val="660066"/>
                </a:solidFill>
                <a:latin typeface="Times New Roman"/>
                <a:ea typeface="Times New Roman"/>
                <a:cs typeface="Times New Roman"/>
                <a:sym typeface="Times New Roman"/>
              </a:rPr>
              <a:t>: </a:t>
            </a:r>
            <a:endParaRPr sz="3000" b="1" cap="none" dirty="0">
              <a:solidFill>
                <a:srgbClr val="660066"/>
              </a:solidFill>
              <a:latin typeface="Times New Roman"/>
              <a:ea typeface="Times New Roman"/>
              <a:cs typeface="Times New Roman"/>
              <a:sym typeface="Times New Roman"/>
            </a:endParaRPr>
          </a:p>
        </p:txBody>
      </p:sp>
      <p:sp>
        <p:nvSpPr>
          <p:cNvPr id="185" name="Google Shape;185;p22"/>
          <p:cNvSpPr/>
          <p:nvPr/>
        </p:nvSpPr>
        <p:spPr>
          <a:xfrm>
            <a:off x="780289" y="2260956"/>
            <a:ext cx="6352032" cy="55399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000" b="1" dirty="0">
                <a:solidFill>
                  <a:srgbClr val="660066"/>
                </a:solidFill>
                <a:latin typeface="Times New Roman"/>
                <a:ea typeface="Times New Roman"/>
                <a:cs typeface="Times New Roman"/>
                <a:sym typeface="Times New Roman"/>
              </a:rPr>
              <a:t>Ta </a:t>
            </a:r>
            <a:r>
              <a:rPr lang="en-US" sz="3000" b="1" dirty="0" err="1">
                <a:solidFill>
                  <a:srgbClr val="660066"/>
                </a:solidFill>
                <a:latin typeface="Times New Roman"/>
                <a:ea typeface="Times New Roman"/>
                <a:cs typeface="Times New Roman"/>
                <a:sym typeface="Times New Roman"/>
              </a:rPr>
              <a:t>có</a:t>
            </a:r>
            <a:r>
              <a:rPr lang="en-US" sz="3000" b="1" dirty="0">
                <a:solidFill>
                  <a:srgbClr val="660066"/>
                </a:solidFill>
                <a:latin typeface="Times New Roman"/>
                <a:ea typeface="Times New Roman"/>
                <a:cs typeface="Times New Roman"/>
                <a:sym typeface="Times New Roman"/>
              </a:rPr>
              <a:t> :  </a:t>
            </a:r>
            <a:endParaRPr sz="3000" b="1" cap="none" dirty="0">
              <a:solidFill>
                <a:srgbClr val="660066"/>
              </a:solidFill>
              <a:latin typeface="Times New Roman"/>
              <a:ea typeface="Times New Roman"/>
              <a:cs typeface="Times New Roman"/>
              <a:sym typeface="Times New Roman"/>
            </a:endParaRPr>
          </a:p>
        </p:txBody>
      </p:sp>
      <p:sp>
        <p:nvSpPr>
          <p:cNvPr id="187" name="Google Shape;187;p22"/>
          <p:cNvSpPr/>
          <p:nvPr/>
        </p:nvSpPr>
        <p:spPr>
          <a:xfrm>
            <a:off x="285115" y="5340985"/>
            <a:ext cx="6387465" cy="101473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000" b="1" dirty="0" err="1">
                <a:solidFill>
                  <a:srgbClr val="660066"/>
                </a:solidFill>
                <a:latin typeface="Times New Roman"/>
                <a:ea typeface="Times New Roman"/>
                <a:cs typeface="Times New Roman"/>
                <a:sym typeface="Times New Roman"/>
              </a:rPr>
              <a:t>Vậy</a:t>
            </a:r>
            <a:r>
              <a:rPr lang="en-US" sz="3000" b="1" dirty="0">
                <a:solidFill>
                  <a:srgbClr val="660066"/>
                </a:solidFill>
                <a:latin typeface="Times New Roman"/>
                <a:ea typeface="Times New Roman"/>
                <a:cs typeface="Times New Roman"/>
                <a:sym typeface="Times New Roman"/>
              </a:rPr>
              <a:t> </a:t>
            </a:r>
            <a:r>
              <a:rPr lang="en-US" sz="3000" b="1" dirty="0" err="1">
                <a:solidFill>
                  <a:srgbClr val="660066"/>
                </a:solidFill>
                <a:latin typeface="Times New Roman"/>
                <a:ea typeface="Times New Roman"/>
                <a:cs typeface="Times New Roman"/>
                <a:sym typeface="Times New Roman"/>
              </a:rPr>
              <a:t>góc</a:t>
            </a:r>
            <a:r>
              <a:rPr lang="en-US" sz="3000" b="1" dirty="0">
                <a:solidFill>
                  <a:srgbClr val="660066"/>
                </a:solidFill>
                <a:latin typeface="Times New Roman"/>
                <a:ea typeface="Times New Roman"/>
                <a:cs typeface="Times New Roman"/>
                <a:sym typeface="Times New Roman"/>
              </a:rPr>
              <a:t> </a:t>
            </a:r>
            <a:r>
              <a:rPr lang="en-US" sz="3000" b="1" dirty="0" err="1">
                <a:solidFill>
                  <a:srgbClr val="660066"/>
                </a:solidFill>
                <a:latin typeface="Times New Roman"/>
                <a:ea typeface="Times New Roman"/>
                <a:cs typeface="Times New Roman"/>
                <a:sym typeface="Times New Roman"/>
              </a:rPr>
              <a:t>tạo</a:t>
            </a:r>
            <a:r>
              <a:rPr lang="en-US" sz="3000" b="1" dirty="0">
                <a:solidFill>
                  <a:srgbClr val="660066"/>
                </a:solidFill>
                <a:latin typeface="Times New Roman"/>
                <a:ea typeface="Times New Roman"/>
                <a:cs typeface="Times New Roman"/>
                <a:sym typeface="Times New Roman"/>
              </a:rPr>
              <a:t> </a:t>
            </a:r>
            <a:r>
              <a:rPr lang="en-US" sz="3000" b="1" dirty="0" err="1">
                <a:solidFill>
                  <a:srgbClr val="660066"/>
                </a:solidFill>
                <a:latin typeface="Times New Roman"/>
                <a:ea typeface="Times New Roman"/>
                <a:cs typeface="Times New Roman"/>
                <a:sym typeface="Times New Roman"/>
              </a:rPr>
              <a:t>bởi</a:t>
            </a:r>
            <a:r>
              <a:rPr lang="en-US" sz="3000" b="1" dirty="0">
                <a:solidFill>
                  <a:srgbClr val="660066"/>
                </a:solidFill>
                <a:latin typeface="Times New Roman"/>
                <a:ea typeface="Times New Roman"/>
                <a:cs typeface="Times New Roman"/>
                <a:sym typeface="Times New Roman"/>
              </a:rPr>
              <a:t> </a:t>
            </a:r>
            <a:r>
              <a:rPr lang="en-US" sz="3000" b="1" dirty="0" err="1">
                <a:solidFill>
                  <a:srgbClr val="660066"/>
                </a:solidFill>
                <a:latin typeface="Times New Roman"/>
                <a:ea typeface="Times New Roman"/>
                <a:cs typeface="Times New Roman"/>
                <a:sym typeface="Times New Roman"/>
              </a:rPr>
              <a:t>tia</a:t>
            </a:r>
            <a:r>
              <a:rPr lang="en-US" sz="3000" b="1" dirty="0">
                <a:solidFill>
                  <a:srgbClr val="660066"/>
                </a:solidFill>
                <a:latin typeface="Times New Roman"/>
                <a:ea typeface="Times New Roman"/>
                <a:cs typeface="Times New Roman"/>
                <a:sym typeface="Times New Roman"/>
              </a:rPr>
              <a:t> </a:t>
            </a:r>
            <a:r>
              <a:rPr lang="en-US" sz="3000" b="1" dirty="0" err="1">
                <a:solidFill>
                  <a:srgbClr val="660066"/>
                </a:solidFill>
                <a:latin typeface="Times New Roman"/>
                <a:ea typeface="Times New Roman"/>
                <a:cs typeface="Times New Roman"/>
                <a:sym typeface="Times New Roman"/>
              </a:rPr>
              <a:t>phản</a:t>
            </a:r>
            <a:r>
              <a:rPr lang="en-US" sz="3000" b="1" dirty="0">
                <a:solidFill>
                  <a:srgbClr val="660066"/>
                </a:solidFill>
                <a:latin typeface="Times New Roman"/>
                <a:ea typeface="Times New Roman"/>
                <a:cs typeface="Times New Roman"/>
                <a:sym typeface="Times New Roman"/>
              </a:rPr>
              <a:t> </a:t>
            </a:r>
            <a:r>
              <a:rPr lang="en-US" sz="3000" b="1" dirty="0" err="1">
                <a:solidFill>
                  <a:srgbClr val="660066"/>
                </a:solidFill>
                <a:latin typeface="Times New Roman"/>
                <a:ea typeface="Times New Roman"/>
                <a:cs typeface="Times New Roman"/>
                <a:sym typeface="Times New Roman"/>
              </a:rPr>
              <a:t>xạ</a:t>
            </a:r>
            <a:r>
              <a:rPr lang="en-US" sz="3000" b="1" dirty="0">
                <a:solidFill>
                  <a:srgbClr val="660066"/>
                </a:solidFill>
                <a:latin typeface="Times New Roman"/>
                <a:ea typeface="Times New Roman"/>
                <a:cs typeface="Times New Roman"/>
                <a:sym typeface="Times New Roman"/>
              </a:rPr>
              <a:t> </a:t>
            </a:r>
            <a:r>
              <a:rPr lang="en-US" sz="3000" b="1" dirty="0" err="1">
                <a:solidFill>
                  <a:srgbClr val="660066"/>
                </a:solidFill>
                <a:latin typeface="Times New Roman"/>
                <a:ea typeface="Times New Roman"/>
                <a:cs typeface="Times New Roman"/>
                <a:sym typeface="Times New Roman"/>
              </a:rPr>
              <a:t>và</a:t>
            </a:r>
            <a:r>
              <a:rPr lang="en-US" sz="3000" b="1" dirty="0">
                <a:solidFill>
                  <a:srgbClr val="660066"/>
                </a:solidFill>
                <a:latin typeface="Times New Roman"/>
                <a:ea typeface="Times New Roman"/>
                <a:cs typeface="Times New Roman"/>
                <a:sym typeface="Times New Roman"/>
              </a:rPr>
              <a:t> </a:t>
            </a:r>
            <a:r>
              <a:rPr lang="en-US" sz="3000" b="1" dirty="0" err="1">
                <a:solidFill>
                  <a:srgbClr val="660066"/>
                </a:solidFill>
                <a:latin typeface="Times New Roman"/>
                <a:ea typeface="Times New Roman"/>
                <a:cs typeface="Times New Roman"/>
                <a:sym typeface="Times New Roman"/>
              </a:rPr>
              <a:t>tia</a:t>
            </a:r>
            <a:r>
              <a:rPr lang="en-US" sz="3000" b="1" dirty="0">
                <a:solidFill>
                  <a:srgbClr val="660066"/>
                </a:solidFill>
                <a:latin typeface="Times New Roman"/>
                <a:ea typeface="Times New Roman"/>
                <a:cs typeface="Times New Roman"/>
                <a:sym typeface="Times New Roman"/>
              </a:rPr>
              <a:t> </a:t>
            </a:r>
            <a:r>
              <a:rPr lang="en-US" sz="3000" b="1" dirty="0" err="1">
                <a:solidFill>
                  <a:srgbClr val="660066"/>
                </a:solidFill>
                <a:latin typeface="Times New Roman"/>
                <a:ea typeface="Times New Roman"/>
                <a:cs typeface="Times New Roman"/>
                <a:sym typeface="Times New Roman"/>
              </a:rPr>
              <a:t>khúc</a:t>
            </a:r>
            <a:r>
              <a:rPr lang="en-US" sz="3000" b="1" dirty="0">
                <a:solidFill>
                  <a:srgbClr val="660066"/>
                </a:solidFill>
                <a:latin typeface="Times New Roman"/>
                <a:ea typeface="Times New Roman"/>
                <a:cs typeface="Times New Roman"/>
                <a:sym typeface="Times New Roman"/>
              </a:rPr>
              <a:t> </a:t>
            </a:r>
            <a:r>
              <a:rPr lang="en-US" sz="3000" b="1" dirty="0" err="1">
                <a:solidFill>
                  <a:srgbClr val="660066"/>
                </a:solidFill>
                <a:latin typeface="Times New Roman"/>
                <a:ea typeface="Times New Roman"/>
                <a:cs typeface="Times New Roman"/>
                <a:sym typeface="Times New Roman"/>
              </a:rPr>
              <a:t>xạ</a:t>
            </a:r>
            <a:r>
              <a:rPr lang="en-US" sz="3000" b="1" dirty="0">
                <a:solidFill>
                  <a:srgbClr val="660066"/>
                </a:solidFill>
                <a:latin typeface="Times New Roman"/>
                <a:ea typeface="Times New Roman"/>
                <a:cs typeface="Times New Roman"/>
                <a:sym typeface="Times New Roman"/>
              </a:rPr>
              <a:t>  </a:t>
            </a:r>
            <a:r>
              <a:rPr lang="en-US" sz="3000" b="1" dirty="0" err="1">
                <a:solidFill>
                  <a:srgbClr val="660066"/>
                </a:solidFill>
                <a:latin typeface="Times New Roman"/>
                <a:ea typeface="Times New Roman"/>
                <a:cs typeface="Times New Roman"/>
                <a:sym typeface="Times New Roman"/>
              </a:rPr>
              <a:t>là</a:t>
            </a:r>
            <a:r>
              <a:rPr lang="en-US" sz="3000" b="1" dirty="0">
                <a:solidFill>
                  <a:srgbClr val="660066"/>
                </a:solidFill>
                <a:latin typeface="Times New Roman"/>
                <a:ea typeface="Times New Roman"/>
                <a:cs typeface="Times New Roman"/>
                <a:sym typeface="Times New Roman"/>
              </a:rPr>
              <a:t>   </a:t>
            </a:r>
            <a:endParaRPr sz="3000" b="1" cap="none" dirty="0">
              <a:solidFill>
                <a:srgbClr val="660066"/>
              </a:solidFill>
              <a:latin typeface="Times New Roman"/>
              <a:ea typeface="Times New Roman"/>
              <a:cs typeface="Times New Roman"/>
              <a:sym typeface="Times New Roman"/>
            </a:endParaRPr>
          </a:p>
        </p:txBody>
      </p:sp>
      <p:pic>
        <p:nvPicPr>
          <p:cNvPr id="188" name="Google Shape;188;p22"/>
          <p:cNvPicPr preferRelativeResize="0"/>
          <p:nvPr/>
        </p:nvPicPr>
        <p:blipFill rotWithShape="1">
          <a:blip r:embed="rId4">
            <a:alphaModFix/>
          </a:blip>
          <a:srcRect/>
          <a:stretch/>
        </p:blipFill>
        <p:spPr>
          <a:xfrm>
            <a:off x="2326514" y="5771515"/>
            <a:ext cx="670560" cy="568326"/>
          </a:xfrm>
          <a:prstGeom prst="rect">
            <a:avLst/>
          </a:prstGeom>
          <a:noFill/>
          <a:ln>
            <a:noFill/>
          </a:ln>
        </p:spPr>
      </p:pic>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F770E914-5151-4C07-BC0F-C6BE36CA8160}"/>
                  </a:ext>
                </a:extLst>
              </p:cNvPr>
              <p:cNvSpPr txBox="1"/>
              <p:nvPr/>
            </p:nvSpPr>
            <p:spPr>
              <a:xfrm>
                <a:off x="-39115" y="1753964"/>
                <a:ext cx="6162040" cy="63882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lang="en-US" sz="3200" i="1" smtClean="0">
                              <a:solidFill>
                                <a:srgbClr val="836967"/>
                              </a:solidFill>
                              <a:latin typeface="Cambria Math" panose="02040503050406030204" pitchFamily="18" charset="0"/>
                            </a:rPr>
                          </m:ctrlPr>
                        </m:accPr>
                        <m:e>
                          <m:r>
                            <a:rPr lang="en-US" sz="3200" i="1">
                              <a:latin typeface="Cambria Math" panose="02040503050406030204" pitchFamily="18" charset="0"/>
                            </a:rPr>
                            <m:t>𝑆𝐼𝑁</m:t>
                          </m:r>
                        </m:e>
                      </m:acc>
                      <m:r>
                        <a:rPr lang="en-US" sz="3200" i="0">
                          <a:latin typeface="Cambria Math" panose="02040503050406030204" pitchFamily="18" charset="0"/>
                        </a:rPr>
                        <m:t>=</m:t>
                      </m:r>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𝑁𝐼𝑆</m:t>
                          </m:r>
                          <m:r>
                            <a:rPr lang="en-US" sz="3200" i="0">
                              <a:latin typeface="Cambria Math" panose="02040503050406030204" pitchFamily="18" charset="0"/>
                            </a:rPr>
                            <m:t>′</m:t>
                          </m:r>
                        </m:e>
                      </m:acc>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50</m:t>
                          </m:r>
                        </m:e>
                        <m:sup>
                          <m:r>
                            <a:rPr lang="en-US" sz="3200" i="0">
                              <a:latin typeface="Cambria Math" panose="02040503050406030204" pitchFamily="18" charset="0"/>
                            </a:rPr>
                            <m:t>0</m:t>
                          </m:r>
                        </m:sup>
                      </m:sSup>
                    </m:oMath>
                  </m:oMathPara>
                </a14:m>
                <a:endParaRPr lang="en-US" sz="3200" dirty="0"/>
              </a:p>
            </p:txBody>
          </p:sp>
        </mc:Choice>
        <mc:Fallback xmlns="">
          <p:sp>
            <p:nvSpPr>
              <p:cNvPr id="11" name="TextBox 10">
                <a:extLst>
                  <a:ext uri="{FF2B5EF4-FFF2-40B4-BE49-F238E27FC236}">
                    <a16:creationId xmlns:a16="http://schemas.microsoft.com/office/drawing/2014/main" id="{F770E914-5151-4C07-BC0F-C6BE36CA8160}"/>
                  </a:ext>
                </a:extLst>
              </p:cNvPr>
              <p:cNvSpPr txBox="1">
                <a:spLocks noRot="1" noChangeAspect="1" noMove="1" noResize="1" noEditPoints="1" noAdjustHandles="1" noChangeArrowheads="1" noChangeShapeType="1" noTextEdit="1"/>
              </p:cNvSpPr>
              <p:nvPr/>
            </p:nvSpPr>
            <p:spPr>
              <a:xfrm>
                <a:off x="-39115" y="1753964"/>
                <a:ext cx="6162040" cy="638829"/>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E1F4CBA2-30B7-492B-842B-E783A41A209D}"/>
                  </a:ext>
                </a:extLst>
              </p:cNvPr>
              <p:cNvSpPr txBox="1"/>
              <p:nvPr/>
            </p:nvSpPr>
            <p:spPr>
              <a:xfrm>
                <a:off x="458217" y="2899785"/>
                <a:ext cx="6162040" cy="215405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m>
                        <m:mPr>
                          <m:plcHide m:val="on"/>
                          <m:mcs>
                            <m:mc>
                              <m:mcPr>
                                <m:count m:val="1"/>
                                <m:mcJc m:val="center"/>
                              </m:mcPr>
                            </m:mc>
                          </m:mcs>
                          <m:ctrlPr>
                            <a:rPr lang="en-US" sz="3200" i="1" smtClean="0">
                              <a:solidFill>
                                <a:srgbClr val="836967"/>
                              </a:solidFill>
                              <a:latin typeface="Cambria Math" panose="02040503050406030204" pitchFamily="18" charset="0"/>
                            </a:rPr>
                          </m:ctrlPr>
                        </m:mPr>
                        <m:mr>
                          <m:e>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𝑁𝐼𝑆</m:t>
                                </m:r>
                                <m:r>
                                  <a:rPr lang="en-US" sz="3200" i="0">
                                    <a:latin typeface="Cambria Math" panose="02040503050406030204" pitchFamily="18" charset="0"/>
                                  </a:rPr>
                                  <m:t>′</m:t>
                                </m:r>
                              </m:e>
                            </m:acc>
                            <m:r>
                              <a:rPr lang="en-US" sz="3200" i="0">
                                <a:latin typeface="Cambria Math" panose="02040503050406030204" pitchFamily="18" charset="0"/>
                              </a:rPr>
                              <m:t>+</m:t>
                            </m:r>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𝑆</m:t>
                                </m:r>
                                <m:r>
                                  <a:rPr lang="en-US" sz="3200" i="0">
                                    <a:latin typeface="Cambria Math" panose="02040503050406030204" pitchFamily="18" charset="0"/>
                                  </a:rPr>
                                  <m:t>′</m:t>
                                </m:r>
                                <m:r>
                                  <a:rPr lang="en-US" sz="3200" i="1">
                                    <a:latin typeface="Cambria Math" panose="02040503050406030204" pitchFamily="18" charset="0"/>
                                  </a:rPr>
                                  <m:t>𝐼𝑅</m:t>
                                </m:r>
                              </m:e>
                            </m:acc>
                            <m:r>
                              <a:rPr lang="en-US" sz="3200" i="0">
                                <a:latin typeface="Cambria Math" panose="02040503050406030204" pitchFamily="18" charset="0"/>
                              </a:rPr>
                              <m:t>+</m:t>
                            </m:r>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𝑅𝐼𝑁</m:t>
                                </m:r>
                                <m:r>
                                  <a:rPr lang="en-US" sz="3200" i="0">
                                    <a:latin typeface="Cambria Math" panose="02040503050406030204" pitchFamily="18" charset="0"/>
                                  </a:rPr>
                                  <m:t>′</m:t>
                                </m:r>
                              </m:e>
                            </m:acc>
                            <m:r>
                              <a:rPr lang="en-US" sz="3200" i="0">
                                <a:latin typeface="Cambria Math" panose="02040503050406030204" pitchFamily="18" charset="0"/>
                              </a:rPr>
                              <m:t>=</m:t>
                            </m:r>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𝑁𝐼𝑁</m:t>
                                </m:r>
                                <m:r>
                                  <a:rPr lang="en-US" sz="3200" i="0">
                                    <a:latin typeface="Cambria Math" panose="02040503050406030204" pitchFamily="18" charset="0"/>
                                  </a:rPr>
                                  <m:t>′</m:t>
                                </m:r>
                              </m:e>
                            </m:acc>
                          </m:e>
                        </m:mr>
                        <m:mr>
                          <m:e>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50</m:t>
                                </m:r>
                              </m:e>
                              <m:sup>
                                <m:r>
                                  <a:rPr lang="en-US" sz="3200" i="0">
                                    <a:latin typeface="Cambria Math" panose="02040503050406030204" pitchFamily="18" charset="0"/>
                                  </a:rPr>
                                  <m:t>0</m:t>
                                </m:r>
                              </m:sup>
                            </m:sSup>
                            <m:r>
                              <a:rPr lang="en-US" sz="3200" i="0">
                                <a:latin typeface="Cambria Math" panose="02040503050406030204" pitchFamily="18" charset="0"/>
                              </a:rPr>
                              <m:t>+</m:t>
                            </m:r>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𝑆</m:t>
                                </m:r>
                                <m:r>
                                  <a:rPr lang="en-US" sz="3200" i="0">
                                    <a:latin typeface="Cambria Math" panose="02040503050406030204" pitchFamily="18" charset="0"/>
                                  </a:rPr>
                                  <m:t>′</m:t>
                                </m:r>
                                <m:r>
                                  <a:rPr lang="en-US" sz="3200" i="1">
                                    <a:latin typeface="Cambria Math" panose="02040503050406030204" pitchFamily="18" charset="0"/>
                                  </a:rPr>
                                  <m:t>𝐼𝑅</m:t>
                                </m:r>
                              </m:e>
                            </m:acc>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30</m:t>
                                </m:r>
                              </m:e>
                              <m:sup>
                                <m:r>
                                  <a:rPr lang="en-US" sz="3200" i="0">
                                    <a:latin typeface="Cambria Math" panose="02040503050406030204" pitchFamily="18" charset="0"/>
                                  </a:rPr>
                                  <m:t>0</m:t>
                                </m:r>
                              </m:sup>
                            </m:sSup>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180</m:t>
                                </m:r>
                              </m:e>
                              <m:sup>
                                <m:r>
                                  <a:rPr lang="en-US" sz="3200" i="0">
                                    <a:latin typeface="Cambria Math" panose="02040503050406030204" pitchFamily="18" charset="0"/>
                                  </a:rPr>
                                  <m:t>0</m:t>
                                </m:r>
                              </m:sup>
                            </m:sSup>
                          </m:e>
                        </m:mr>
                        <m:mr>
                          <m:e>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𝑆</m:t>
                                </m:r>
                                <m:r>
                                  <a:rPr lang="en-US" sz="3200" i="0">
                                    <a:latin typeface="Cambria Math" panose="02040503050406030204" pitchFamily="18" charset="0"/>
                                  </a:rPr>
                                  <m:t>′</m:t>
                                </m:r>
                                <m:r>
                                  <a:rPr lang="en-US" sz="3200" i="1">
                                    <a:latin typeface="Cambria Math" panose="02040503050406030204" pitchFamily="18" charset="0"/>
                                  </a:rPr>
                                  <m:t>𝐼𝑅</m:t>
                                </m:r>
                              </m:e>
                            </m:acc>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180</m:t>
                                </m:r>
                              </m:e>
                              <m:sup>
                                <m:r>
                                  <a:rPr lang="en-US" sz="3200" i="0">
                                    <a:latin typeface="Cambria Math" panose="02040503050406030204" pitchFamily="18" charset="0"/>
                                  </a:rPr>
                                  <m:t>0</m:t>
                                </m:r>
                              </m:sup>
                            </m:sSup>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50</m:t>
                                </m:r>
                              </m:e>
                              <m:sup>
                                <m:r>
                                  <a:rPr lang="en-US" sz="3200" i="0">
                                    <a:latin typeface="Cambria Math" panose="02040503050406030204" pitchFamily="18" charset="0"/>
                                  </a:rPr>
                                  <m:t>0</m:t>
                                </m:r>
                              </m:sup>
                            </m:sSup>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30</m:t>
                                </m:r>
                              </m:e>
                              <m:sup>
                                <m:r>
                                  <a:rPr lang="en-US" sz="3200" i="0">
                                    <a:latin typeface="Cambria Math" panose="02040503050406030204" pitchFamily="18" charset="0"/>
                                  </a:rPr>
                                  <m:t>0</m:t>
                                </m:r>
                              </m:sup>
                            </m:sSup>
                          </m:e>
                        </m:mr>
                        <m:mr>
                          <m:e>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𝑆</m:t>
                                </m:r>
                                <m:r>
                                  <a:rPr lang="en-US" sz="3200" i="0">
                                    <a:latin typeface="Cambria Math" panose="02040503050406030204" pitchFamily="18" charset="0"/>
                                  </a:rPr>
                                  <m:t>′</m:t>
                                </m:r>
                                <m:r>
                                  <a:rPr lang="en-US" sz="3200" i="1">
                                    <a:latin typeface="Cambria Math" panose="02040503050406030204" pitchFamily="18" charset="0"/>
                                  </a:rPr>
                                  <m:t>𝐼𝑅</m:t>
                                </m:r>
                              </m:e>
                            </m:acc>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100</m:t>
                                </m:r>
                              </m:e>
                              <m:sup>
                                <m:r>
                                  <a:rPr lang="en-US" sz="3200" i="0">
                                    <a:latin typeface="Cambria Math" panose="02040503050406030204" pitchFamily="18" charset="0"/>
                                  </a:rPr>
                                  <m:t>0</m:t>
                                </m:r>
                              </m:sup>
                            </m:sSup>
                          </m:e>
                        </m:mr>
                      </m:m>
                    </m:oMath>
                  </m:oMathPara>
                </a14:m>
                <a:endParaRPr lang="en-US" sz="3200" dirty="0"/>
              </a:p>
            </p:txBody>
          </p:sp>
        </mc:Choice>
        <mc:Fallback xmlns="">
          <p:sp>
            <p:nvSpPr>
              <p:cNvPr id="13" name="TextBox 12">
                <a:extLst>
                  <a:ext uri="{FF2B5EF4-FFF2-40B4-BE49-F238E27FC236}">
                    <a16:creationId xmlns:a16="http://schemas.microsoft.com/office/drawing/2014/main" id="{E1F4CBA2-30B7-492B-842B-E783A41A209D}"/>
                  </a:ext>
                </a:extLst>
              </p:cNvPr>
              <p:cNvSpPr txBox="1">
                <a:spLocks noRot="1" noChangeAspect="1" noMove="1" noResize="1" noEditPoints="1" noAdjustHandles="1" noChangeArrowheads="1" noChangeShapeType="1" noTextEdit="1"/>
              </p:cNvSpPr>
              <p:nvPr/>
            </p:nvSpPr>
            <p:spPr>
              <a:xfrm>
                <a:off x="458217" y="2899785"/>
                <a:ext cx="6162040" cy="2154051"/>
              </a:xfrm>
              <a:prstGeom prst="rect">
                <a:avLst/>
              </a:prstGeom>
              <a:blipFill>
                <a:blip r:embed="rId6"/>
                <a:stretch>
                  <a:fillRect/>
                </a:stretch>
              </a:blipFill>
            </p:spPr>
            <p:txBody>
              <a:bodyPr/>
              <a:lstStyle/>
              <a:p>
                <a:r>
                  <a:rPr lang="en-US">
                    <a:noFill/>
                  </a:rPr>
                  <a:t> </a:t>
                </a:r>
              </a:p>
            </p:txBody>
          </p:sp>
        </mc:Fallback>
      </mc:AlternateContent>
    </p:spTree>
  </p:cSld>
  <p:clrMapOvr>
    <a:masterClrMapping/>
  </p:clrMapOvr>
  <mc:AlternateContent xmlns:mc="http://schemas.openxmlformats.org/markup-compatibility/2006" xmlns:p14="http://schemas.microsoft.com/office/powerpoint/2010/main">
    <mc:Choice Requires="p14">
      <p:transition spd="slow" p14:dur="1400">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2">
                                            <p:txEl>
                                              <p:pRg st="0" end="0"/>
                                            </p:txEl>
                                          </p:spTgt>
                                        </p:tgtEl>
                                        <p:attrNameLst>
                                          <p:attrName>style.visibility</p:attrName>
                                        </p:attrNameLst>
                                      </p:cBhvr>
                                      <p:to>
                                        <p:strVal val="visible"/>
                                      </p:to>
                                    </p:set>
                                    <p:animEffect transition="in" filter="fade">
                                      <p:cBhvr>
                                        <p:cTn id="7" dur="2000"/>
                                        <p:tgtEl>
                                          <p:spTgt spid="18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1"/>
                                        </p:tgtEl>
                                        <p:attrNameLst>
                                          <p:attrName>style.visibility</p:attrName>
                                        </p:attrNameLst>
                                      </p:cBhvr>
                                      <p:to>
                                        <p:strVal val="visible"/>
                                      </p:to>
                                    </p:set>
                                    <p:animEffect transition="in" filter="fade">
                                      <p:cBhvr>
                                        <p:cTn id="12" dur="2000"/>
                                        <p:tgtEl>
                                          <p:spTgt spid="181"/>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83"/>
                                        </p:tgtEl>
                                        <p:attrNameLst>
                                          <p:attrName>style.visibility</p:attrName>
                                        </p:attrNameLst>
                                      </p:cBhvr>
                                      <p:to>
                                        <p:strVal val="visible"/>
                                      </p:to>
                                    </p:set>
                                    <p:anim calcmode="lin" valueType="num">
                                      <p:cBhvr additive="base">
                                        <p:cTn id="17" dur="500"/>
                                        <p:tgtEl>
                                          <p:spTgt spid="183"/>
                                        </p:tgtEl>
                                        <p:attrNameLst>
                                          <p:attrName>ppt_y</p:attrName>
                                        </p:attrNameLst>
                                      </p:cBhvr>
                                      <p:tavLst>
                                        <p:tav tm="0">
                                          <p:val>
                                            <p:strVal val="#ppt_y+1"/>
                                          </p:val>
                                        </p:tav>
                                        <p:tav tm="100000">
                                          <p:val>
                                            <p:strVal val="#ppt_y"/>
                                          </p:val>
                                        </p:tav>
                                      </p:tavLst>
                                    </p:anim>
                                  </p:childTnLst>
                                </p:cTn>
                              </p:par>
                              <p:par>
                                <p:cTn id="18" presetID="16" presetClass="entr" presetSubtype="21"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barn(inVertical)">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85"/>
                                        </p:tgtEl>
                                        <p:attrNameLst>
                                          <p:attrName>style.visibility</p:attrName>
                                        </p:attrNameLst>
                                      </p:cBhvr>
                                      <p:to>
                                        <p:strVal val="visible"/>
                                      </p:to>
                                    </p:set>
                                    <p:anim calcmode="lin" valueType="num">
                                      <p:cBhvr additive="base">
                                        <p:cTn id="25" dur="500"/>
                                        <p:tgtEl>
                                          <p:spTgt spid="185"/>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barn(inVertical)">
                                      <p:cBhvr>
                                        <p:cTn id="30" dur="5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87"/>
                                        </p:tgtEl>
                                        <p:attrNameLst>
                                          <p:attrName>style.visibility</p:attrName>
                                        </p:attrNameLst>
                                      </p:cBhvr>
                                      <p:to>
                                        <p:strVal val="visible"/>
                                      </p:to>
                                    </p:set>
                                    <p:anim calcmode="lin" valueType="num">
                                      <p:cBhvr additive="base">
                                        <p:cTn id="35" dur="500"/>
                                        <p:tgtEl>
                                          <p:spTgt spid="187"/>
                                        </p:tgtEl>
                                        <p:attrNameLst>
                                          <p:attrName>ppt_y</p:attrName>
                                        </p:attrNameLst>
                                      </p:cBhvr>
                                      <p:tavLst>
                                        <p:tav tm="0">
                                          <p:val>
                                            <p:strVal val="#ppt_y+1"/>
                                          </p:val>
                                        </p:tav>
                                        <p:tav tm="100000">
                                          <p:val>
                                            <p:strVal val="#ppt_y"/>
                                          </p:val>
                                        </p:tav>
                                      </p:tavLst>
                                    </p:anim>
                                  </p:childTnLst>
                                </p:cTn>
                              </p:par>
                              <p:par>
                                <p:cTn id="36" presetID="16" presetClass="entr" presetSubtype="21" fill="hold" nodeType="withEffect">
                                  <p:stCondLst>
                                    <p:cond delay="0"/>
                                  </p:stCondLst>
                                  <p:childTnLst>
                                    <p:set>
                                      <p:cBhvr>
                                        <p:cTn id="37" dur="1" fill="hold">
                                          <p:stCondLst>
                                            <p:cond delay="0"/>
                                          </p:stCondLst>
                                        </p:cTn>
                                        <p:tgtEl>
                                          <p:spTgt spid="188"/>
                                        </p:tgtEl>
                                        <p:attrNameLst>
                                          <p:attrName>style.visibility</p:attrName>
                                        </p:attrNameLst>
                                      </p:cBhvr>
                                      <p:to>
                                        <p:strVal val="visible"/>
                                      </p:to>
                                    </p:set>
                                    <p:animEffect transition="in" filter="barn(inVertical)">
                                      <p:cBhvr>
                                        <p:cTn id="38" dur="500"/>
                                        <p:tgtEl>
                                          <p:spTgt spid="1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pic>
        <p:nvPicPr>
          <p:cNvPr id="193" name="Google Shape;193;p23"/>
          <p:cNvPicPr preferRelativeResize="0"/>
          <p:nvPr/>
        </p:nvPicPr>
        <p:blipFill rotWithShape="1">
          <a:blip r:embed="rId3">
            <a:alphaModFix/>
          </a:blip>
          <a:srcRect/>
          <a:stretch/>
        </p:blipFill>
        <p:spPr>
          <a:xfrm>
            <a:off x="7022592" y="1420442"/>
            <a:ext cx="5169409" cy="4919398"/>
          </a:xfrm>
          <a:prstGeom prst="rect">
            <a:avLst/>
          </a:prstGeom>
          <a:solidFill>
            <a:schemeClr val="dk1"/>
          </a:solidFill>
          <a:ln>
            <a:noFill/>
          </a:ln>
        </p:spPr>
      </p:pic>
      <p:sp>
        <p:nvSpPr>
          <p:cNvPr id="194" name="Google Shape;194;p23"/>
          <p:cNvSpPr/>
          <p:nvPr/>
        </p:nvSpPr>
        <p:spPr>
          <a:xfrm>
            <a:off x="4317103" y="0"/>
            <a:ext cx="2281555" cy="860425"/>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5000" b="1">
                <a:solidFill>
                  <a:srgbClr val="FFFF00"/>
                </a:solidFill>
                <a:latin typeface="Times New Roman"/>
                <a:ea typeface="Times New Roman"/>
                <a:cs typeface="Times New Roman"/>
                <a:sym typeface="Times New Roman"/>
              </a:rPr>
              <a:t>Lời giải</a:t>
            </a:r>
            <a:endParaRPr/>
          </a:p>
        </p:txBody>
      </p:sp>
      <p:sp>
        <p:nvSpPr>
          <p:cNvPr id="195" name="Google Shape;195;p23"/>
          <p:cNvSpPr/>
          <p:nvPr/>
        </p:nvSpPr>
        <p:spPr>
          <a:xfrm>
            <a:off x="-134366" y="707246"/>
            <a:ext cx="6352032" cy="55399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3000" b="1">
                <a:solidFill>
                  <a:srgbClr val="660066"/>
                </a:solidFill>
                <a:latin typeface="Times New Roman"/>
                <a:ea typeface="Times New Roman"/>
                <a:cs typeface="Times New Roman"/>
                <a:sym typeface="Times New Roman"/>
              </a:rPr>
              <a:t>b)Vì góc tới bằng góc phản xạ nên: </a:t>
            </a:r>
            <a:endParaRPr sz="3000" b="1" cap="none">
              <a:solidFill>
                <a:srgbClr val="660066"/>
              </a:solidFill>
              <a:latin typeface="Times New Roman"/>
              <a:ea typeface="Times New Roman"/>
              <a:cs typeface="Times New Roman"/>
              <a:sym typeface="Times New Roman"/>
            </a:endParaRPr>
          </a:p>
        </p:txBody>
      </p:sp>
      <p:sp>
        <p:nvSpPr>
          <p:cNvPr id="197" name="Google Shape;197;p23"/>
          <p:cNvSpPr/>
          <p:nvPr/>
        </p:nvSpPr>
        <p:spPr>
          <a:xfrm>
            <a:off x="173277" y="1661570"/>
            <a:ext cx="6352032" cy="55399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000" b="1" dirty="0">
                <a:solidFill>
                  <a:srgbClr val="660066"/>
                </a:solidFill>
                <a:latin typeface="Times New Roman"/>
                <a:ea typeface="Times New Roman"/>
                <a:cs typeface="Times New Roman"/>
                <a:sym typeface="Times New Roman"/>
              </a:rPr>
              <a:t>Ta </a:t>
            </a:r>
            <a:r>
              <a:rPr lang="en-US" sz="3000" b="1" dirty="0" err="1">
                <a:solidFill>
                  <a:srgbClr val="660066"/>
                </a:solidFill>
                <a:latin typeface="Times New Roman"/>
                <a:ea typeface="Times New Roman"/>
                <a:cs typeface="Times New Roman"/>
                <a:sym typeface="Times New Roman"/>
              </a:rPr>
              <a:t>có</a:t>
            </a:r>
            <a:r>
              <a:rPr lang="en-US" sz="3000" b="1" dirty="0">
                <a:solidFill>
                  <a:srgbClr val="660066"/>
                </a:solidFill>
                <a:latin typeface="Times New Roman"/>
                <a:ea typeface="Times New Roman"/>
                <a:cs typeface="Times New Roman"/>
                <a:sym typeface="Times New Roman"/>
              </a:rPr>
              <a:t> :  </a:t>
            </a:r>
            <a:endParaRPr sz="3000" b="1" cap="none" dirty="0">
              <a:solidFill>
                <a:srgbClr val="660066"/>
              </a:solidFill>
              <a:latin typeface="Times New Roman"/>
              <a:ea typeface="Times New Roman"/>
              <a:cs typeface="Times New Roman"/>
              <a:sym typeface="Times New Roman"/>
            </a:endParaRPr>
          </a:p>
        </p:txBody>
      </p:sp>
      <p:sp>
        <p:nvSpPr>
          <p:cNvPr id="199" name="Google Shape;199;p23"/>
          <p:cNvSpPr/>
          <p:nvPr/>
        </p:nvSpPr>
        <p:spPr>
          <a:xfrm>
            <a:off x="173277" y="6209785"/>
            <a:ext cx="6352032" cy="55399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000" b="1" dirty="0" err="1">
                <a:solidFill>
                  <a:srgbClr val="660066"/>
                </a:solidFill>
                <a:latin typeface="Times New Roman"/>
                <a:ea typeface="Times New Roman"/>
                <a:cs typeface="Times New Roman"/>
                <a:sym typeface="Times New Roman"/>
              </a:rPr>
              <a:t>Vậy</a:t>
            </a:r>
            <a:r>
              <a:rPr lang="en-US" sz="3000" b="1" dirty="0">
                <a:solidFill>
                  <a:srgbClr val="660066"/>
                </a:solidFill>
                <a:latin typeface="Times New Roman"/>
                <a:ea typeface="Times New Roman"/>
                <a:cs typeface="Times New Roman"/>
                <a:sym typeface="Times New Roman"/>
              </a:rPr>
              <a:t> </a:t>
            </a:r>
            <a:r>
              <a:rPr lang="en-US" sz="3000" b="1" dirty="0" err="1">
                <a:solidFill>
                  <a:srgbClr val="660066"/>
                </a:solidFill>
                <a:latin typeface="Times New Roman"/>
                <a:ea typeface="Times New Roman"/>
                <a:cs typeface="Times New Roman"/>
                <a:sym typeface="Times New Roman"/>
              </a:rPr>
              <a:t>giá</a:t>
            </a:r>
            <a:r>
              <a:rPr lang="en-US" sz="3000" b="1" dirty="0">
                <a:solidFill>
                  <a:srgbClr val="660066"/>
                </a:solidFill>
                <a:latin typeface="Times New Roman"/>
                <a:ea typeface="Times New Roman"/>
                <a:cs typeface="Times New Roman"/>
                <a:sym typeface="Times New Roman"/>
              </a:rPr>
              <a:t> </a:t>
            </a:r>
            <a:r>
              <a:rPr lang="en-US" sz="3000" b="1" dirty="0" err="1">
                <a:solidFill>
                  <a:srgbClr val="660066"/>
                </a:solidFill>
                <a:latin typeface="Times New Roman"/>
                <a:ea typeface="Times New Roman"/>
                <a:cs typeface="Times New Roman"/>
                <a:sym typeface="Times New Roman"/>
              </a:rPr>
              <a:t>trị</a:t>
            </a:r>
            <a:r>
              <a:rPr lang="en-US" sz="3000" b="1" dirty="0">
                <a:solidFill>
                  <a:srgbClr val="660066"/>
                </a:solidFill>
                <a:latin typeface="Times New Roman"/>
                <a:ea typeface="Times New Roman"/>
                <a:cs typeface="Times New Roman"/>
                <a:sym typeface="Times New Roman"/>
              </a:rPr>
              <a:t> </a:t>
            </a:r>
            <a:r>
              <a:rPr lang="en-US" sz="3000" b="1" dirty="0" err="1">
                <a:solidFill>
                  <a:srgbClr val="660066"/>
                </a:solidFill>
                <a:latin typeface="Times New Roman"/>
                <a:ea typeface="Times New Roman"/>
                <a:cs typeface="Times New Roman"/>
                <a:sym typeface="Times New Roman"/>
              </a:rPr>
              <a:t>góc</a:t>
            </a:r>
            <a:r>
              <a:rPr lang="en-US" sz="3000" b="1" dirty="0">
                <a:solidFill>
                  <a:srgbClr val="660066"/>
                </a:solidFill>
                <a:latin typeface="Times New Roman"/>
                <a:ea typeface="Times New Roman"/>
                <a:cs typeface="Times New Roman"/>
                <a:sym typeface="Times New Roman"/>
              </a:rPr>
              <a:t> </a:t>
            </a:r>
            <a:r>
              <a:rPr lang="en-US" sz="3000" b="1" dirty="0" err="1">
                <a:solidFill>
                  <a:srgbClr val="660066"/>
                </a:solidFill>
                <a:latin typeface="Times New Roman"/>
                <a:ea typeface="Times New Roman"/>
                <a:cs typeface="Times New Roman"/>
                <a:sym typeface="Times New Roman"/>
              </a:rPr>
              <a:t>tới</a:t>
            </a:r>
            <a:r>
              <a:rPr lang="en-US" sz="3000" b="1" dirty="0">
                <a:solidFill>
                  <a:srgbClr val="660066"/>
                </a:solidFill>
                <a:latin typeface="Times New Roman"/>
                <a:ea typeface="Times New Roman"/>
                <a:cs typeface="Times New Roman"/>
                <a:sym typeface="Times New Roman"/>
              </a:rPr>
              <a:t> </a:t>
            </a:r>
            <a:r>
              <a:rPr lang="en-US" sz="3000" b="1" dirty="0" err="1">
                <a:solidFill>
                  <a:srgbClr val="660066"/>
                </a:solidFill>
                <a:latin typeface="Times New Roman"/>
                <a:ea typeface="Times New Roman"/>
                <a:cs typeface="Times New Roman"/>
                <a:sym typeface="Times New Roman"/>
              </a:rPr>
              <a:t>cần</a:t>
            </a:r>
            <a:r>
              <a:rPr lang="en-US" sz="3000" b="1" dirty="0">
                <a:solidFill>
                  <a:srgbClr val="660066"/>
                </a:solidFill>
                <a:latin typeface="Times New Roman"/>
                <a:ea typeface="Times New Roman"/>
                <a:cs typeface="Times New Roman"/>
                <a:sym typeface="Times New Roman"/>
              </a:rPr>
              <a:t> </a:t>
            </a:r>
            <a:r>
              <a:rPr lang="en-US" sz="3000" b="1" dirty="0" err="1">
                <a:solidFill>
                  <a:srgbClr val="660066"/>
                </a:solidFill>
                <a:latin typeface="Times New Roman"/>
                <a:ea typeface="Times New Roman"/>
                <a:cs typeface="Times New Roman"/>
                <a:sym typeface="Times New Roman"/>
              </a:rPr>
              <a:t>tìm</a:t>
            </a:r>
            <a:r>
              <a:rPr lang="en-US" sz="3000" b="1" dirty="0">
                <a:solidFill>
                  <a:srgbClr val="660066"/>
                </a:solidFill>
                <a:latin typeface="Times New Roman"/>
                <a:ea typeface="Times New Roman"/>
                <a:cs typeface="Times New Roman"/>
                <a:sym typeface="Times New Roman"/>
              </a:rPr>
              <a:t> </a:t>
            </a:r>
            <a:r>
              <a:rPr lang="en-US" sz="3000" b="1" dirty="0" err="1">
                <a:solidFill>
                  <a:srgbClr val="660066"/>
                </a:solidFill>
                <a:latin typeface="Times New Roman"/>
                <a:ea typeface="Times New Roman"/>
                <a:cs typeface="Times New Roman"/>
                <a:sym typeface="Times New Roman"/>
              </a:rPr>
              <a:t>là</a:t>
            </a:r>
            <a:r>
              <a:rPr lang="en-US" sz="3000" b="1" dirty="0">
                <a:solidFill>
                  <a:srgbClr val="660066"/>
                </a:solidFill>
                <a:latin typeface="Times New Roman"/>
                <a:ea typeface="Times New Roman"/>
                <a:cs typeface="Times New Roman"/>
                <a:sym typeface="Times New Roman"/>
              </a:rPr>
              <a:t> : </a:t>
            </a:r>
            <a:endParaRPr sz="3000" b="1" cap="none" dirty="0">
              <a:solidFill>
                <a:srgbClr val="660066"/>
              </a:solidFill>
              <a:latin typeface="Times New Roman"/>
              <a:ea typeface="Times New Roman"/>
              <a:cs typeface="Times New Roman"/>
              <a:sym typeface="Times New Roman"/>
            </a:endParaRPr>
          </a:p>
        </p:txBody>
      </p:sp>
      <p:pic>
        <p:nvPicPr>
          <p:cNvPr id="200" name="Google Shape;200;p23"/>
          <p:cNvPicPr preferRelativeResize="0"/>
          <p:nvPr/>
        </p:nvPicPr>
        <p:blipFill rotWithShape="1">
          <a:blip r:embed="rId4">
            <a:alphaModFix/>
          </a:blip>
          <a:srcRect/>
          <a:stretch/>
        </p:blipFill>
        <p:spPr>
          <a:xfrm>
            <a:off x="5169409" y="6150754"/>
            <a:ext cx="633730" cy="560388"/>
          </a:xfrm>
          <a:prstGeom prst="rect">
            <a:avLst/>
          </a:prstGeom>
          <a:noFill/>
          <a:ln>
            <a:noFill/>
          </a:ln>
        </p:spPr>
      </p:pic>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065E5D59-5810-4373-AD5F-24D304140416}"/>
                  </a:ext>
                </a:extLst>
              </p:cNvPr>
              <p:cNvSpPr txBox="1"/>
              <p:nvPr/>
            </p:nvSpPr>
            <p:spPr>
              <a:xfrm>
                <a:off x="291280" y="1122508"/>
                <a:ext cx="6162040" cy="63882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lang="en-US" sz="3200" i="1" smtClean="0">
                              <a:solidFill>
                                <a:srgbClr val="836967"/>
                              </a:solidFill>
                              <a:latin typeface="Cambria Math" panose="02040503050406030204" pitchFamily="18" charset="0"/>
                            </a:rPr>
                          </m:ctrlPr>
                        </m:accPr>
                        <m:e>
                          <m:r>
                            <a:rPr lang="en-US" sz="3200" i="1">
                              <a:latin typeface="Cambria Math" panose="02040503050406030204" pitchFamily="18" charset="0"/>
                            </a:rPr>
                            <m:t>𝑆𝐼𝑁</m:t>
                          </m:r>
                        </m:e>
                      </m:acc>
                      <m:r>
                        <a:rPr lang="en-US" sz="3200" i="0">
                          <a:latin typeface="Cambria Math" panose="02040503050406030204" pitchFamily="18" charset="0"/>
                        </a:rPr>
                        <m:t>=</m:t>
                      </m:r>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𝑁𝐼𝑆</m:t>
                          </m:r>
                          <m:r>
                            <a:rPr lang="en-US" sz="3200" i="0">
                              <a:latin typeface="Cambria Math" panose="02040503050406030204" pitchFamily="18" charset="0"/>
                            </a:rPr>
                            <m:t>′</m:t>
                          </m:r>
                        </m:e>
                      </m:acc>
                      <m:r>
                        <a:rPr lang="en-US" sz="3200" i="0">
                          <a:latin typeface="Cambria Math" panose="02040503050406030204" pitchFamily="18" charset="0"/>
                        </a:rPr>
                        <m:t>=2.</m:t>
                      </m:r>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𝑁</m:t>
                          </m:r>
                          <m:r>
                            <a:rPr lang="en-US" sz="3200" i="0">
                              <a:latin typeface="Cambria Math" panose="02040503050406030204" pitchFamily="18" charset="0"/>
                            </a:rPr>
                            <m:t>′</m:t>
                          </m:r>
                          <m:r>
                            <a:rPr lang="en-US" sz="3200" i="1">
                              <a:latin typeface="Cambria Math" panose="02040503050406030204" pitchFamily="18" charset="0"/>
                            </a:rPr>
                            <m:t>𝐼𝑅</m:t>
                          </m:r>
                        </m:e>
                      </m:acc>
                    </m:oMath>
                  </m:oMathPara>
                </a14:m>
                <a:endParaRPr lang="en-US" sz="3200" dirty="0"/>
              </a:p>
            </p:txBody>
          </p:sp>
        </mc:Choice>
        <mc:Fallback xmlns="">
          <p:sp>
            <p:nvSpPr>
              <p:cNvPr id="11" name="TextBox 10">
                <a:extLst>
                  <a:ext uri="{FF2B5EF4-FFF2-40B4-BE49-F238E27FC236}">
                    <a16:creationId xmlns:a16="http://schemas.microsoft.com/office/drawing/2014/main" id="{065E5D59-5810-4373-AD5F-24D304140416}"/>
                  </a:ext>
                </a:extLst>
              </p:cNvPr>
              <p:cNvSpPr txBox="1">
                <a:spLocks noRot="1" noChangeAspect="1" noMove="1" noResize="1" noEditPoints="1" noAdjustHandles="1" noChangeArrowheads="1" noChangeShapeType="1" noTextEdit="1"/>
              </p:cNvSpPr>
              <p:nvPr/>
            </p:nvSpPr>
            <p:spPr>
              <a:xfrm>
                <a:off x="291280" y="1122508"/>
                <a:ext cx="6162040" cy="638829"/>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2535DAB6-EB3F-4E4F-80F2-FE2B7B721CEB}"/>
                  </a:ext>
                </a:extLst>
              </p:cNvPr>
              <p:cNvSpPr txBox="1"/>
              <p:nvPr/>
            </p:nvSpPr>
            <p:spPr>
              <a:xfrm>
                <a:off x="1059180" y="1639102"/>
                <a:ext cx="6162040" cy="471443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m>
                        <m:mPr>
                          <m:plcHide m:val="on"/>
                          <m:mcs>
                            <m:mc>
                              <m:mcPr>
                                <m:count m:val="1"/>
                                <m:mcJc m:val="center"/>
                              </m:mcPr>
                            </m:mc>
                          </m:mcs>
                          <m:ctrlPr>
                            <a:rPr lang="en-US" sz="3200" i="1" smtClean="0">
                              <a:solidFill>
                                <a:srgbClr val="836967"/>
                              </a:solidFill>
                              <a:latin typeface="Cambria Math" panose="02040503050406030204" pitchFamily="18" charset="0"/>
                            </a:rPr>
                          </m:ctrlPr>
                        </m:mPr>
                        <m:mr>
                          <m:e>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𝑁𝐼𝑆</m:t>
                                </m:r>
                                <m:r>
                                  <a:rPr lang="en-US" sz="3200" i="0">
                                    <a:latin typeface="Cambria Math" panose="02040503050406030204" pitchFamily="18" charset="0"/>
                                  </a:rPr>
                                  <m:t>′</m:t>
                                </m:r>
                              </m:e>
                            </m:acc>
                            <m:r>
                              <a:rPr lang="en-US" sz="3200" i="0">
                                <a:latin typeface="Cambria Math" panose="02040503050406030204" pitchFamily="18" charset="0"/>
                              </a:rPr>
                              <m:t>+</m:t>
                            </m:r>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𝑆</m:t>
                                </m:r>
                                <m:r>
                                  <a:rPr lang="en-US" sz="3200" i="0">
                                    <a:latin typeface="Cambria Math" panose="02040503050406030204" pitchFamily="18" charset="0"/>
                                  </a:rPr>
                                  <m:t>′</m:t>
                                </m:r>
                                <m:r>
                                  <a:rPr lang="en-US" sz="3200" i="1">
                                    <a:latin typeface="Cambria Math" panose="02040503050406030204" pitchFamily="18" charset="0"/>
                                  </a:rPr>
                                  <m:t>𝐼𝑅</m:t>
                                </m:r>
                              </m:e>
                            </m:acc>
                            <m:r>
                              <a:rPr lang="en-US" sz="3200" i="0">
                                <a:latin typeface="Cambria Math" panose="02040503050406030204" pitchFamily="18" charset="0"/>
                              </a:rPr>
                              <m:t>+</m:t>
                            </m:r>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𝑅𝐼𝑁</m:t>
                                </m:r>
                                <m:r>
                                  <a:rPr lang="en-US" sz="3200" i="0">
                                    <a:latin typeface="Cambria Math" panose="02040503050406030204" pitchFamily="18" charset="0"/>
                                  </a:rPr>
                                  <m:t>′</m:t>
                                </m:r>
                              </m:e>
                            </m:acc>
                            <m:r>
                              <a:rPr lang="en-US" sz="3200" i="0">
                                <a:latin typeface="Cambria Math" panose="02040503050406030204" pitchFamily="18" charset="0"/>
                              </a:rPr>
                              <m:t>=</m:t>
                            </m:r>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𝑁𝐼𝑁</m:t>
                                </m:r>
                                <m:r>
                                  <a:rPr lang="en-US" sz="3200" i="0">
                                    <a:latin typeface="Cambria Math" panose="02040503050406030204" pitchFamily="18" charset="0"/>
                                  </a:rPr>
                                  <m:t>′</m:t>
                                </m:r>
                              </m:e>
                            </m:acc>
                          </m:e>
                        </m:mr>
                        <m:mr>
                          <m:e>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𝑁𝐼𝑆</m:t>
                                </m:r>
                                <m:r>
                                  <a:rPr lang="en-US" sz="3200" i="0">
                                    <a:latin typeface="Cambria Math" panose="02040503050406030204" pitchFamily="18" charset="0"/>
                                  </a:rPr>
                                  <m:t>′</m:t>
                                </m:r>
                              </m:e>
                            </m:acc>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90</m:t>
                                </m:r>
                              </m:e>
                              <m:sup>
                                <m:r>
                                  <a:rPr lang="en-US" sz="3200" i="0">
                                    <a:latin typeface="Cambria Math" panose="02040503050406030204" pitchFamily="18" charset="0"/>
                                  </a:rPr>
                                  <m:t>0</m:t>
                                </m:r>
                              </m:sup>
                            </m:sSup>
                            <m:r>
                              <a:rPr lang="en-US" sz="3200" i="0">
                                <a:latin typeface="Cambria Math" panose="02040503050406030204" pitchFamily="18" charset="0"/>
                              </a:rPr>
                              <m:t>+</m:t>
                            </m:r>
                            <m:f>
                              <m:fPr>
                                <m:ctrlPr>
                                  <a:rPr lang="en-US" sz="3200" i="1">
                                    <a:solidFill>
                                      <a:srgbClr val="836967"/>
                                    </a:solidFill>
                                    <a:latin typeface="Cambria Math" panose="02040503050406030204" pitchFamily="18" charset="0"/>
                                  </a:rPr>
                                </m:ctrlPr>
                              </m:fPr>
                              <m:num>
                                <m:r>
                                  <a:rPr lang="en-US" sz="3200" i="0">
                                    <a:latin typeface="Cambria Math" panose="02040503050406030204" pitchFamily="18" charset="0"/>
                                  </a:rPr>
                                  <m:t>1</m:t>
                                </m:r>
                              </m:num>
                              <m:den>
                                <m:r>
                                  <a:rPr lang="en-US" sz="3200" i="0">
                                    <a:latin typeface="Cambria Math" panose="02040503050406030204" pitchFamily="18" charset="0"/>
                                  </a:rPr>
                                  <m:t>2</m:t>
                                </m:r>
                              </m:den>
                            </m:f>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𝑁𝐼𝑆</m:t>
                                </m:r>
                                <m:r>
                                  <a:rPr lang="en-US" sz="3200" i="0">
                                    <a:latin typeface="Cambria Math" panose="02040503050406030204" pitchFamily="18" charset="0"/>
                                  </a:rPr>
                                  <m:t>′</m:t>
                                </m:r>
                              </m:e>
                            </m:acc>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180</m:t>
                                </m:r>
                              </m:e>
                              <m:sup>
                                <m:r>
                                  <a:rPr lang="en-US" sz="3200" i="0">
                                    <a:latin typeface="Cambria Math" panose="02040503050406030204" pitchFamily="18" charset="0"/>
                                  </a:rPr>
                                  <m:t>0</m:t>
                                </m:r>
                              </m:sup>
                            </m:sSup>
                          </m:e>
                        </m:mr>
                        <m:mr>
                          <m:e>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𝑁𝐼𝑆</m:t>
                                </m:r>
                                <m:r>
                                  <a:rPr lang="en-US" sz="3200" i="0">
                                    <a:latin typeface="Cambria Math" panose="02040503050406030204" pitchFamily="18" charset="0"/>
                                  </a:rPr>
                                  <m:t>′</m:t>
                                </m:r>
                              </m:e>
                            </m:acc>
                            <m:r>
                              <a:rPr lang="en-US" sz="3200" i="0">
                                <a:latin typeface="Cambria Math" panose="02040503050406030204" pitchFamily="18" charset="0"/>
                              </a:rPr>
                              <m:t>+</m:t>
                            </m:r>
                            <m:f>
                              <m:fPr>
                                <m:ctrlPr>
                                  <a:rPr lang="en-US" sz="3200" i="1">
                                    <a:solidFill>
                                      <a:srgbClr val="836967"/>
                                    </a:solidFill>
                                    <a:latin typeface="Cambria Math" panose="02040503050406030204" pitchFamily="18" charset="0"/>
                                  </a:rPr>
                                </m:ctrlPr>
                              </m:fPr>
                              <m:num>
                                <m:r>
                                  <a:rPr lang="en-US" sz="3200" i="0">
                                    <a:latin typeface="Cambria Math" panose="02040503050406030204" pitchFamily="18" charset="0"/>
                                  </a:rPr>
                                  <m:t>1</m:t>
                                </m:r>
                              </m:num>
                              <m:den>
                                <m:r>
                                  <a:rPr lang="en-US" sz="3200" i="0">
                                    <a:latin typeface="Cambria Math" panose="02040503050406030204" pitchFamily="18" charset="0"/>
                                  </a:rPr>
                                  <m:t>2</m:t>
                                </m:r>
                              </m:den>
                            </m:f>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𝑁𝐼𝑆</m:t>
                                </m:r>
                                <m:r>
                                  <a:rPr lang="en-US" sz="3200" i="0">
                                    <a:latin typeface="Cambria Math" panose="02040503050406030204" pitchFamily="18" charset="0"/>
                                  </a:rPr>
                                  <m:t>′</m:t>
                                </m:r>
                              </m:e>
                            </m:acc>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180</m:t>
                                </m:r>
                              </m:e>
                              <m:sup>
                                <m:r>
                                  <a:rPr lang="en-US" sz="3200" i="0">
                                    <a:latin typeface="Cambria Math" panose="02040503050406030204" pitchFamily="18" charset="0"/>
                                  </a:rPr>
                                  <m:t>0</m:t>
                                </m:r>
                              </m:sup>
                            </m:sSup>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90</m:t>
                                </m:r>
                              </m:e>
                              <m:sup>
                                <m:r>
                                  <a:rPr lang="en-US" sz="3200" i="0">
                                    <a:latin typeface="Cambria Math" panose="02040503050406030204" pitchFamily="18" charset="0"/>
                                  </a:rPr>
                                  <m:t>0</m:t>
                                </m:r>
                              </m:sup>
                            </m:sSup>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90</m:t>
                                </m:r>
                              </m:e>
                              <m:sup>
                                <m:r>
                                  <a:rPr lang="en-US" sz="3200" i="0">
                                    <a:latin typeface="Cambria Math" panose="02040503050406030204" pitchFamily="18" charset="0"/>
                                  </a:rPr>
                                  <m:t>0</m:t>
                                </m:r>
                              </m:sup>
                            </m:sSup>
                          </m:e>
                        </m:mr>
                        <m:mr>
                          <m:e>
                            <m:d>
                              <m:dPr>
                                <m:ctrlPr>
                                  <a:rPr lang="en-US" sz="3200" i="1">
                                    <a:latin typeface="Cambria Math" panose="02040503050406030204" pitchFamily="18" charset="0"/>
                                  </a:rPr>
                                </m:ctrlPr>
                              </m:dPr>
                              <m:e>
                                <m:r>
                                  <a:rPr lang="en-US" sz="3200" i="0">
                                    <a:latin typeface="Cambria Math" panose="02040503050406030204" pitchFamily="18" charset="0"/>
                                  </a:rPr>
                                  <m:t>1+</m:t>
                                </m:r>
                                <m:f>
                                  <m:fPr>
                                    <m:ctrlPr>
                                      <a:rPr lang="en-US" sz="3200" i="1">
                                        <a:solidFill>
                                          <a:srgbClr val="836967"/>
                                        </a:solidFill>
                                        <a:latin typeface="Cambria Math" panose="02040503050406030204" pitchFamily="18" charset="0"/>
                                      </a:rPr>
                                    </m:ctrlPr>
                                  </m:fPr>
                                  <m:num>
                                    <m:r>
                                      <a:rPr lang="en-US" sz="3200" i="0">
                                        <a:latin typeface="Cambria Math" panose="02040503050406030204" pitchFamily="18" charset="0"/>
                                      </a:rPr>
                                      <m:t>1</m:t>
                                    </m:r>
                                  </m:num>
                                  <m:den>
                                    <m:r>
                                      <a:rPr lang="en-US" sz="3200" i="0">
                                        <a:latin typeface="Cambria Math" panose="02040503050406030204" pitchFamily="18" charset="0"/>
                                      </a:rPr>
                                      <m:t>2</m:t>
                                    </m:r>
                                  </m:den>
                                </m:f>
                              </m:e>
                            </m:d>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𝑁𝐼𝑆</m:t>
                                </m:r>
                                <m:r>
                                  <a:rPr lang="en-US" sz="3200" i="0">
                                    <a:latin typeface="Cambria Math" panose="02040503050406030204" pitchFamily="18" charset="0"/>
                                  </a:rPr>
                                  <m:t>′</m:t>
                                </m:r>
                              </m:e>
                            </m:acc>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90</m:t>
                                </m:r>
                              </m:e>
                              <m:sup>
                                <m:r>
                                  <a:rPr lang="en-US" sz="3200" i="0">
                                    <a:latin typeface="Cambria Math" panose="02040503050406030204" pitchFamily="18" charset="0"/>
                                  </a:rPr>
                                  <m:t>0</m:t>
                                </m:r>
                              </m:sup>
                            </m:sSup>
                          </m:e>
                        </m:mr>
                        <m:mr>
                          <m:e>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𝑁𝐼𝑆</m:t>
                                </m:r>
                                <m:r>
                                  <a:rPr lang="en-US" sz="3200" i="0">
                                    <a:latin typeface="Cambria Math" panose="02040503050406030204" pitchFamily="18" charset="0"/>
                                  </a:rPr>
                                  <m:t>′</m:t>
                                </m:r>
                              </m:e>
                            </m:acc>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90</m:t>
                                </m:r>
                              </m:e>
                              <m:sup>
                                <m:r>
                                  <a:rPr lang="en-US" sz="3200" i="0">
                                    <a:latin typeface="Cambria Math" panose="02040503050406030204" pitchFamily="18" charset="0"/>
                                  </a:rPr>
                                  <m:t>0</m:t>
                                </m:r>
                              </m:sup>
                            </m:sSup>
                            <m:r>
                              <a:rPr lang="en-US" sz="3200" i="0">
                                <a:latin typeface="Cambria Math" panose="02040503050406030204" pitchFamily="18" charset="0"/>
                              </a:rPr>
                              <m:t>:</m:t>
                            </m:r>
                            <m:f>
                              <m:fPr>
                                <m:ctrlPr>
                                  <a:rPr lang="en-US" sz="3200" i="1">
                                    <a:solidFill>
                                      <a:srgbClr val="836967"/>
                                    </a:solidFill>
                                    <a:latin typeface="Cambria Math" panose="02040503050406030204" pitchFamily="18" charset="0"/>
                                  </a:rPr>
                                </m:ctrlPr>
                              </m:fPr>
                              <m:num>
                                <m:r>
                                  <a:rPr lang="en-US" sz="3200" i="0">
                                    <a:latin typeface="Cambria Math" panose="02040503050406030204" pitchFamily="18" charset="0"/>
                                  </a:rPr>
                                  <m:t>3</m:t>
                                </m:r>
                              </m:num>
                              <m:den>
                                <m:r>
                                  <a:rPr lang="en-US" sz="3200" i="0">
                                    <a:latin typeface="Cambria Math" panose="02040503050406030204" pitchFamily="18" charset="0"/>
                                  </a:rPr>
                                  <m:t>2</m:t>
                                </m:r>
                              </m:den>
                            </m:f>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60</m:t>
                                </m:r>
                              </m:e>
                              <m:sup>
                                <m:r>
                                  <a:rPr lang="en-US" sz="3200" i="0">
                                    <a:latin typeface="Cambria Math" panose="02040503050406030204" pitchFamily="18" charset="0"/>
                                  </a:rPr>
                                  <m:t>0</m:t>
                                </m:r>
                              </m:sup>
                            </m:sSup>
                          </m:e>
                        </m:mr>
                      </m:m>
                    </m:oMath>
                  </m:oMathPara>
                </a14:m>
                <a:endParaRPr lang="en-US" sz="3200" dirty="0"/>
              </a:p>
            </p:txBody>
          </p:sp>
        </mc:Choice>
        <mc:Fallback xmlns="">
          <p:sp>
            <p:nvSpPr>
              <p:cNvPr id="13" name="TextBox 12">
                <a:extLst>
                  <a:ext uri="{FF2B5EF4-FFF2-40B4-BE49-F238E27FC236}">
                    <a16:creationId xmlns:a16="http://schemas.microsoft.com/office/drawing/2014/main" id="{2535DAB6-EB3F-4E4F-80F2-FE2B7B721CEB}"/>
                  </a:ext>
                </a:extLst>
              </p:cNvPr>
              <p:cNvSpPr txBox="1">
                <a:spLocks noRot="1" noChangeAspect="1" noMove="1" noResize="1" noEditPoints="1" noAdjustHandles="1" noChangeArrowheads="1" noChangeShapeType="1" noTextEdit="1"/>
              </p:cNvSpPr>
              <p:nvPr/>
            </p:nvSpPr>
            <p:spPr>
              <a:xfrm>
                <a:off x="1059180" y="1639102"/>
                <a:ext cx="6162040" cy="4714432"/>
              </a:xfrm>
              <a:prstGeom prst="rect">
                <a:avLst/>
              </a:prstGeom>
              <a:blipFill>
                <a:blip r:embed="rId6"/>
                <a:stretch>
                  <a:fillRect/>
                </a:stretch>
              </a:blipFill>
            </p:spPr>
            <p:txBody>
              <a:bodyPr/>
              <a:lstStyle/>
              <a:p>
                <a:r>
                  <a:rPr lang="en-US">
                    <a:noFill/>
                  </a:rPr>
                  <a:t> </a:t>
                </a:r>
              </a:p>
            </p:txBody>
          </p:sp>
        </mc:Fallback>
      </mc:AlternateContent>
    </p:spTree>
  </p:cSld>
  <p:clrMapOvr>
    <a:masterClrMapping/>
  </p:clrMapOvr>
  <mc:AlternateContent xmlns:mc="http://schemas.openxmlformats.org/markup-compatibility/2006" xmlns:p14="http://schemas.microsoft.com/office/powerpoint/2010/main">
    <mc:Choice Requires="p14">
      <p:transition spd="slow" p14:dur="1400">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4">
                                            <p:txEl>
                                              <p:pRg st="0" end="0"/>
                                            </p:txEl>
                                          </p:spTgt>
                                        </p:tgtEl>
                                        <p:attrNameLst>
                                          <p:attrName>style.visibility</p:attrName>
                                        </p:attrNameLst>
                                      </p:cBhvr>
                                      <p:to>
                                        <p:strVal val="visible"/>
                                      </p:to>
                                    </p:set>
                                    <p:animEffect transition="in" filter="fade">
                                      <p:cBhvr>
                                        <p:cTn id="7" dur="2000"/>
                                        <p:tgtEl>
                                          <p:spTgt spid="19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3"/>
                                        </p:tgtEl>
                                        <p:attrNameLst>
                                          <p:attrName>style.visibility</p:attrName>
                                        </p:attrNameLst>
                                      </p:cBhvr>
                                      <p:to>
                                        <p:strVal val="visible"/>
                                      </p:to>
                                    </p:set>
                                    <p:animEffect transition="in" filter="fade">
                                      <p:cBhvr>
                                        <p:cTn id="12" dur="2000"/>
                                        <p:tgtEl>
                                          <p:spTgt spid="19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5"/>
                                        </p:tgtEl>
                                        <p:attrNameLst>
                                          <p:attrName>style.visibility</p:attrName>
                                        </p:attrNameLst>
                                      </p:cBhvr>
                                      <p:to>
                                        <p:strVal val="visible"/>
                                      </p:to>
                                    </p:set>
                                    <p:animEffect transition="in" filter="fade">
                                      <p:cBhvr>
                                        <p:cTn id="17" dur="1000"/>
                                        <p:tgtEl>
                                          <p:spTgt spid="195"/>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barn(inVertical)">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97">
                                            <p:txEl>
                                              <p:pRg st="0" end="0"/>
                                            </p:txEl>
                                          </p:spTgt>
                                        </p:tgtEl>
                                        <p:attrNameLst>
                                          <p:attrName>style.visibility</p:attrName>
                                        </p:attrNameLst>
                                      </p:cBhvr>
                                      <p:to>
                                        <p:strVal val="visible"/>
                                      </p:to>
                                    </p:set>
                                    <p:animEffect transition="in" filter="fade">
                                      <p:cBhvr>
                                        <p:cTn id="25" dur="1000"/>
                                        <p:tgtEl>
                                          <p:spTgt spid="197">
                                            <p:txEl>
                                              <p:pRg st="0" end="0"/>
                                            </p:txEl>
                                          </p:spTgt>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barn(inVertical)">
                                      <p:cBhvr>
                                        <p:cTn id="28" dur="500"/>
                                        <p:tgtEl>
                                          <p:spTgt spid="13"/>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199"/>
                                        </p:tgtEl>
                                        <p:attrNameLst>
                                          <p:attrName>style.visibility</p:attrName>
                                        </p:attrNameLst>
                                      </p:cBhvr>
                                      <p:to>
                                        <p:strVal val="visible"/>
                                      </p:to>
                                    </p:set>
                                    <p:anim calcmode="lin" valueType="num">
                                      <p:cBhvr additive="base">
                                        <p:cTn id="33" dur="500"/>
                                        <p:tgtEl>
                                          <p:spTgt spid="199"/>
                                        </p:tgtEl>
                                        <p:attrNameLst>
                                          <p:attrName>ppt_y</p:attrName>
                                        </p:attrNameLst>
                                      </p:cBhvr>
                                      <p:tavLst>
                                        <p:tav tm="0">
                                          <p:val>
                                            <p:strVal val="#ppt_y+1"/>
                                          </p:val>
                                        </p:tav>
                                        <p:tav tm="100000">
                                          <p:val>
                                            <p:strVal val="#ppt_y"/>
                                          </p:val>
                                        </p:tav>
                                      </p:tavLst>
                                    </p:anim>
                                  </p:childTnLst>
                                </p:cTn>
                              </p:par>
                              <p:par>
                                <p:cTn id="34" presetID="22" presetClass="entr" presetSubtype="4" fill="hold" nodeType="withEffect">
                                  <p:stCondLst>
                                    <p:cond delay="0"/>
                                  </p:stCondLst>
                                  <p:childTnLst>
                                    <p:set>
                                      <p:cBhvr>
                                        <p:cTn id="35" dur="1" fill="hold">
                                          <p:stCondLst>
                                            <p:cond delay="0"/>
                                          </p:stCondLst>
                                        </p:cTn>
                                        <p:tgtEl>
                                          <p:spTgt spid="200"/>
                                        </p:tgtEl>
                                        <p:attrNameLst>
                                          <p:attrName>style.visibility</p:attrName>
                                        </p:attrNameLst>
                                      </p:cBhvr>
                                      <p:to>
                                        <p:strVal val="visible"/>
                                      </p:to>
                                    </p:set>
                                    <p:animEffect transition="in" filter="wipe(down)">
                                      <p:cBhvr>
                                        <p:cTn id="36" dur="500"/>
                                        <p:tgtEl>
                                          <p:spTgt spid="2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24"/>
          <p:cNvSpPr/>
          <p:nvPr/>
        </p:nvSpPr>
        <p:spPr>
          <a:xfrm>
            <a:off x="2172623" y="0"/>
            <a:ext cx="7749237" cy="1323439"/>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8000">
                <a:solidFill>
                  <a:srgbClr val="FF0000"/>
                </a:solidFill>
                <a:latin typeface="Times New Roman"/>
                <a:ea typeface="Times New Roman"/>
                <a:cs typeface="Times New Roman"/>
                <a:sym typeface="Times New Roman"/>
              </a:rPr>
              <a:t>Hướng dẫn về nhà</a:t>
            </a:r>
            <a:endParaRPr sz="8000" b="0" cap="none">
              <a:solidFill>
                <a:srgbClr val="FF0000"/>
              </a:solidFill>
              <a:latin typeface="Times New Roman"/>
              <a:ea typeface="Times New Roman"/>
              <a:cs typeface="Times New Roman"/>
              <a:sym typeface="Times New Roman"/>
            </a:endParaRPr>
          </a:p>
        </p:txBody>
      </p:sp>
      <p:sp>
        <p:nvSpPr>
          <p:cNvPr id="206" name="Google Shape;206;p24"/>
          <p:cNvSpPr/>
          <p:nvPr/>
        </p:nvSpPr>
        <p:spPr>
          <a:xfrm>
            <a:off x="90152" y="1723327"/>
            <a:ext cx="12101848" cy="156966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200">
                <a:solidFill>
                  <a:srgbClr val="000066"/>
                </a:solidFill>
                <a:latin typeface="Times New Roman"/>
                <a:ea typeface="Times New Roman"/>
                <a:cs typeface="Times New Roman"/>
                <a:sym typeface="Times New Roman"/>
              </a:rPr>
              <a:t>Vẽ hình theo diễn đạt sau:</a:t>
            </a:r>
            <a:endParaRPr/>
          </a:p>
          <a:p>
            <a:pPr marL="0" marR="0" lvl="0" indent="0" algn="l" rtl="0">
              <a:spcBef>
                <a:spcPts val="0"/>
              </a:spcBef>
              <a:spcAft>
                <a:spcPts val="0"/>
              </a:spcAft>
              <a:buNone/>
            </a:pPr>
            <a:r>
              <a:rPr lang="en-US" sz="3200" b="0" cap="none">
                <a:solidFill>
                  <a:srgbClr val="000066"/>
                </a:solidFill>
                <a:latin typeface="Times New Roman"/>
                <a:ea typeface="Times New Roman"/>
                <a:cs typeface="Times New Roman"/>
                <a:sym typeface="Times New Roman"/>
              </a:rPr>
              <a:t>Cho góc xÔy = 60</a:t>
            </a:r>
            <a:r>
              <a:rPr lang="en-US" sz="3200" b="0" cap="none" baseline="30000">
                <a:solidFill>
                  <a:srgbClr val="000066"/>
                </a:solidFill>
                <a:latin typeface="Times New Roman"/>
                <a:ea typeface="Times New Roman"/>
                <a:cs typeface="Times New Roman"/>
                <a:sym typeface="Times New Roman"/>
              </a:rPr>
              <a:t>0  </a:t>
            </a:r>
            <a:r>
              <a:rPr lang="en-US" sz="3200" b="0" cap="none">
                <a:solidFill>
                  <a:srgbClr val="000066"/>
                </a:solidFill>
                <a:latin typeface="Times New Roman"/>
                <a:ea typeface="Times New Roman"/>
                <a:cs typeface="Times New Roman"/>
                <a:sym typeface="Times New Roman"/>
              </a:rPr>
              <a:t>. Lấy điểm A nằm trong góc xOy. Kẻ  AB⊥Ox AC⊥Oy </a:t>
            </a:r>
            <a:r>
              <a:rPr lang="en-US" sz="3200">
                <a:solidFill>
                  <a:srgbClr val="000066"/>
                </a:solidFill>
                <a:latin typeface="Times New Roman"/>
                <a:ea typeface="Times New Roman"/>
                <a:cs typeface="Times New Roman"/>
                <a:sym typeface="Times New Roman"/>
              </a:rPr>
              <a:t>( B thuộc Ox, C thuộc Oy). Vẽ đường trung trực của </a:t>
            </a:r>
            <a:r>
              <a:rPr lang="en-US" sz="3200" b="0" cap="none">
                <a:solidFill>
                  <a:srgbClr val="000066"/>
                </a:solidFill>
                <a:latin typeface="Times New Roman"/>
                <a:ea typeface="Times New Roman"/>
                <a:cs typeface="Times New Roman"/>
                <a:sym typeface="Times New Roman"/>
              </a:rPr>
              <a:t>OA và OB</a:t>
            </a:r>
            <a:endParaRPr/>
          </a:p>
        </p:txBody>
      </p:sp>
    </p:spTree>
  </p:cSld>
  <p:clrMapOvr>
    <a:masterClrMapping/>
  </p:clrMapOvr>
  <mc:AlternateContent xmlns:mc="http://schemas.openxmlformats.org/markup-compatibility/2006" xmlns:p14="http://schemas.microsoft.com/office/powerpoint/2010/main">
    <mc:Choice Requires="p14">
      <p:transition spd="slow" p14:dur="1400">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
                                        </p:tgtEl>
                                        <p:attrNameLst>
                                          <p:attrName>style.visibility</p:attrName>
                                        </p:attrNameLst>
                                      </p:cBhvr>
                                      <p:to>
                                        <p:strVal val="visible"/>
                                      </p:to>
                                    </p:set>
                                    <p:animEffect transition="in" filter="fade">
                                      <p:cBhvr>
                                        <p:cTn id="7" dur="2000"/>
                                        <p:tgtEl>
                                          <p:spTgt spid="205"/>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childTnLst>
                                    <p:set>
                                      <p:cBhvr>
                                        <p:cTn id="11" dur="1" fill="hold">
                                          <p:stCondLst>
                                            <p:cond delay="0"/>
                                          </p:stCondLst>
                                        </p:cTn>
                                        <p:tgtEl>
                                          <p:spTgt spid="206"/>
                                        </p:tgtEl>
                                        <p:attrNameLst>
                                          <p:attrName>style.visibility</p:attrName>
                                        </p:attrNameLst>
                                      </p:cBhvr>
                                      <p:to>
                                        <p:strVal val="visible"/>
                                      </p:to>
                                    </p:set>
                                    <p:anim calcmode="lin" valueType="num">
                                      <p:cBhvr additive="base">
                                        <p:cTn id="12" dur="500"/>
                                        <p:tgtEl>
                                          <p:spTgt spid="206"/>
                                        </p:tgtEl>
                                        <p:attrNameLst>
                                          <p:attrName>ppt_w</p:attrName>
                                        </p:attrNameLst>
                                      </p:cBhvr>
                                      <p:tavLst>
                                        <p:tav tm="0">
                                          <p:val>
                                            <p:strVal val="0"/>
                                          </p:val>
                                        </p:tav>
                                        <p:tav tm="100000">
                                          <p:val>
                                            <p:strVal val="#ppt_w"/>
                                          </p:val>
                                        </p:tav>
                                      </p:tavLst>
                                    </p:anim>
                                    <p:anim calcmode="lin" valueType="num">
                                      <p:cBhvr additive="base">
                                        <p:cTn id="13" dur="500"/>
                                        <p:tgtEl>
                                          <p:spTgt spid="206"/>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4"/>
          <p:cNvSpPr/>
          <p:nvPr/>
        </p:nvSpPr>
        <p:spPr>
          <a:xfrm>
            <a:off x="3521010" y="0"/>
            <a:ext cx="4954905" cy="860425"/>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5000" b="0" i="0" u="none" strike="noStrike" cap="none">
                <a:solidFill>
                  <a:srgbClr val="FF0000"/>
                </a:solidFill>
                <a:latin typeface="Times New Roman"/>
                <a:ea typeface="Times New Roman"/>
                <a:cs typeface="Times New Roman"/>
                <a:sym typeface="Times New Roman"/>
              </a:rPr>
              <a:t>Kiến thức ghi nhớ </a:t>
            </a:r>
            <a:endParaRPr sz="5000" b="0" i="0" u="none" strike="noStrike" cap="none">
              <a:solidFill>
                <a:srgbClr val="FF0000"/>
              </a:solidFill>
              <a:latin typeface="Times New Roman"/>
              <a:ea typeface="Times New Roman"/>
              <a:cs typeface="Times New Roman"/>
              <a:sym typeface="Times New Roman"/>
            </a:endParaRPr>
          </a:p>
        </p:txBody>
      </p:sp>
      <p:graphicFrame>
        <p:nvGraphicFramePr>
          <p:cNvPr id="93" name="Google Shape;93;p14"/>
          <p:cNvGraphicFramePr/>
          <p:nvPr/>
        </p:nvGraphicFramePr>
        <p:xfrm>
          <a:off x="4041329" y="861774"/>
          <a:ext cx="4188275" cy="5996225"/>
        </p:xfrm>
        <a:graphic>
          <a:graphicData uri="http://schemas.openxmlformats.org/drawingml/2006/table">
            <a:tbl>
              <a:tblPr firstRow="1" bandRow="1">
                <a:noFill/>
                <a:tableStyleId>{8EF90D9E-78D0-4398-9DF5-797BFEC95CA5}</a:tableStyleId>
              </a:tblPr>
              <a:tblGrid>
                <a:gridCol w="4188275">
                  <a:extLst>
                    <a:ext uri="{9D8B030D-6E8A-4147-A177-3AD203B41FA5}">
                      <a16:colId xmlns:a16="http://schemas.microsoft.com/office/drawing/2014/main" val="20000"/>
                    </a:ext>
                  </a:extLst>
                </a:gridCol>
              </a:tblGrid>
              <a:tr h="582250">
                <a:tc>
                  <a:txBody>
                    <a:bodyPr/>
                    <a:lstStyle/>
                    <a:p>
                      <a:pPr marL="0" marR="0" lvl="0" indent="0" algn="ctr" rtl="0">
                        <a:spcBef>
                          <a:spcPts val="0"/>
                        </a:spcBef>
                        <a:spcAft>
                          <a:spcPts val="0"/>
                        </a:spcAft>
                        <a:buNone/>
                      </a:pPr>
                      <a:r>
                        <a:rPr lang="en-US" sz="2000" u="none" strike="noStrike" cap="none">
                          <a:solidFill>
                            <a:srgbClr val="002060"/>
                          </a:solidFill>
                          <a:latin typeface="Times New Roman"/>
                          <a:ea typeface="Times New Roman"/>
                          <a:cs typeface="Times New Roman"/>
                          <a:sym typeface="Times New Roman"/>
                        </a:rPr>
                        <a:t>Cách vẽ 2 đường thẳng vuông góc</a:t>
                      </a:r>
                      <a:endParaRPr sz="2000" u="none" strike="noStrike" cap="none">
                        <a:solidFill>
                          <a:srgbClr val="002060"/>
                        </a:solidFill>
                        <a:latin typeface="Times New Roman"/>
                        <a:ea typeface="Times New Roman"/>
                        <a:cs typeface="Times New Roman"/>
                        <a:sym typeface="Times New Roman"/>
                      </a:endParaRPr>
                    </a:p>
                  </a:txBody>
                  <a:tcPr marL="91450" marR="91450" marT="45725" marB="45725"/>
                </a:tc>
                <a:extLst>
                  <a:ext uri="{0D108BD9-81ED-4DB2-BD59-A6C34878D82A}">
                    <a16:rowId xmlns:a16="http://schemas.microsoft.com/office/drawing/2014/main" val="10000"/>
                  </a:ext>
                </a:extLst>
              </a:tr>
              <a:tr h="5413975">
                <a:tc>
                  <a:txBody>
                    <a:bodyPr/>
                    <a:lstStyle/>
                    <a:p>
                      <a:pPr marL="0" marR="0" lvl="0" indent="0" algn="ctr" rtl="0">
                        <a:spcBef>
                          <a:spcPts val="0"/>
                        </a:spcBef>
                        <a:spcAft>
                          <a:spcPts val="0"/>
                        </a:spcAft>
                        <a:buNone/>
                      </a:pPr>
                      <a:r>
                        <a:rPr lang="en-US" sz="2000" u="none" strike="noStrike" cap="none">
                          <a:latin typeface="Times New Roman"/>
                          <a:ea typeface="Times New Roman"/>
                          <a:cs typeface="Times New Roman"/>
                          <a:sym typeface="Times New Roman"/>
                        </a:rPr>
                        <a:t>TH1 : Đường thẳng vuông góc tại 1 điểm nằm trên đường thẳng a cho trước :</a:t>
                      </a:r>
                      <a:endParaRPr/>
                    </a:p>
                    <a:p>
                      <a:pPr marL="0" marR="0" lvl="0" indent="0" algn="ctr" rtl="0">
                        <a:spcBef>
                          <a:spcPts val="0"/>
                        </a:spcBef>
                        <a:spcAft>
                          <a:spcPts val="0"/>
                        </a:spcAft>
                        <a:buNone/>
                      </a:pPr>
                      <a:endParaRPr sz="2000" u="none" strike="noStrike" cap="none">
                        <a:latin typeface="Times New Roman"/>
                        <a:ea typeface="Times New Roman"/>
                        <a:cs typeface="Times New Roman"/>
                        <a:sym typeface="Times New Roman"/>
                      </a:endParaRPr>
                    </a:p>
                    <a:p>
                      <a:pPr marL="0" marR="0" lvl="0" indent="0" algn="ctr" rtl="0">
                        <a:spcBef>
                          <a:spcPts val="0"/>
                        </a:spcBef>
                        <a:spcAft>
                          <a:spcPts val="0"/>
                        </a:spcAft>
                        <a:buNone/>
                      </a:pPr>
                      <a:endParaRPr sz="2000" u="none" strike="noStrike" cap="none">
                        <a:latin typeface="Times New Roman"/>
                        <a:ea typeface="Times New Roman"/>
                        <a:cs typeface="Times New Roman"/>
                        <a:sym typeface="Times New Roman"/>
                      </a:endParaRPr>
                    </a:p>
                    <a:p>
                      <a:pPr marL="0" marR="0" lvl="0" indent="0" algn="ctr" rtl="0">
                        <a:spcBef>
                          <a:spcPts val="0"/>
                        </a:spcBef>
                        <a:spcAft>
                          <a:spcPts val="0"/>
                        </a:spcAft>
                        <a:buNone/>
                      </a:pPr>
                      <a:endParaRPr sz="2000" u="none" strike="noStrike" cap="none">
                        <a:latin typeface="Times New Roman"/>
                        <a:ea typeface="Times New Roman"/>
                        <a:cs typeface="Times New Roman"/>
                        <a:sym typeface="Times New Roman"/>
                      </a:endParaRPr>
                    </a:p>
                    <a:p>
                      <a:pPr marL="0" marR="0" lvl="0" indent="0" algn="ctr" rtl="0">
                        <a:spcBef>
                          <a:spcPts val="0"/>
                        </a:spcBef>
                        <a:spcAft>
                          <a:spcPts val="0"/>
                        </a:spcAft>
                        <a:buNone/>
                      </a:pPr>
                      <a:endParaRPr sz="2000" u="none" strike="noStrike" cap="none">
                        <a:latin typeface="Times New Roman"/>
                        <a:ea typeface="Times New Roman"/>
                        <a:cs typeface="Times New Roman"/>
                        <a:sym typeface="Times New Roman"/>
                      </a:endParaRPr>
                    </a:p>
                    <a:p>
                      <a:pPr marL="0" marR="0" lvl="0" indent="0" algn="ctr" rtl="0">
                        <a:spcBef>
                          <a:spcPts val="0"/>
                        </a:spcBef>
                        <a:spcAft>
                          <a:spcPts val="0"/>
                        </a:spcAft>
                        <a:buNone/>
                      </a:pPr>
                      <a:endParaRPr sz="2000" u="none" strike="noStrike" cap="none">
                        <a:latin typeface="Times New Roman"/>
                        <a:ea typeface="Times New Roman"/>
                        <a:cs typeface="Times New Roman"/>
                        <a:sym typeface="Times New Roman"/>
                      </a:endParaRPr>
                    </a:p>
                    <a:p>
                      <a:pPr marL="0" marR="0" lvl="0" indent="0" algn="ctr" rtl="0">
                        <a:spcBef>
                          <a:spcPts val="0"/>
                        </a:spcBef>
                        <a:spcAft>
                          <a:spcPts val="0"/>
                        </a:spcAft>
                        <a:buNone/>
                      </a:pPr>
                      <a:endParaRPr sz="2000" u="none" strike="noStrike" cap="none">
                        <a:latin typeface="Times New Roman"/>
                        <a:ea typeface="Times New Roman"/>
                        <a:cs typeface="Times New Roman"/>
                        <a:sym typeface="Times New Roman"/>
                      </a:endParaRPr>
                    </a:p>
                    <a:p>
                      <a:pPr marL="0" marR="0" lvl="0" indent="0" algn="ctr" rtl="0">
                        <a:spcBef>
                          <a:spcPts val="0"/>
                        </a:spcBef>
                        <a:spcAft>
                          <a:spcPts val="0"/>
                        </a:spcAft>
                        <a:buNone/>
                      </a:pPr>
                      <a:r>
                        <a:rPr lang="en-US" sz="2000" u="none" strike="noStrike" cap="none">
                          <a:latin typeface="Times New Roman"/>
                          <a:ea typeface="Times New Roman"/>
                          <a:cs typeface="Times New Roman"/>
                          <a:sym typeface="Times New Roman"/>
                        </a:rPr>
                        <a:t>TH1 : Đường thẳng vuông góc tại 1 điểm nằm ngoài  đường thẳng a cho trước :</a:t>
                      </a:r>
                      <a:endParaRPr/>
                    </a:p>
                    <a:p>
                      <a:pPr marL="0" marR="0" lvl="0" indent="0" algn="ctr" rtl="0">
                        <a:spcBef>
                          <a:spcPts val="0"/>
                        </a:spcBef>
                        <a:spcAft>
                          <a:spcPts val="0"/>
                        </a:spcAft>
                        <a:buNone/>
                      </a:pPr>
                      <a:endParaRPr sz="2000" u="none" strike="noStrike" cap="none">
                        <a:latin typeface="Times New Roman"/>
                        <a:ea typeface="Times New Roman"/>
                        <a:cs typeface="Times New Roman"/>
                        <a:sym typeface="Times New Roman"/>
                      </a:endParaRPr>
                    </a:p>
                  </a:txBody>
                  <a:tcPr marL="91450" marR="91450" marT="45725" marB="45725"/>
                </a:tc>
                <a:extLst>
                  <a:ext uri="{0D108BD9-81ED-4DB2-BD59-A6C34878D82A}">
                    <a16:rowId xmlns:a16="http://schemas.microsoft.com/office/drawing/2014/main" val="10001"/>
                  </a:ext>
                </a:extLst>
              </a:tr>
            </a:tbl>
          </a:graphicData>
        </a:graphic>
      </p:graphicFrame>
      <p:graphicFrame>
        <p:nvGraphicFramePr>
          <p:cNvPr id="94" name="Google Shape;94;p14"/>
          <p:cNvGraphicFramePr/>
          <p:nvPr/>
        </p:nvGraphicFramePr>
        <p:xfrm>
          <a:off x="8229600" y="861774"/>
          <a:ext cx="3962400" cy="5987400"/>
        </p:xfrm>
        <a:graphic>
          <a:graphicData uri="http://schemas.openxmlformats.org/drawingml/2006/table">
            <a:tbl>
              <a:tblPr firstRow="1" bandRow="1">
                <a:noFill/>
                <a:tableStyleId>{8EF90D9E-78D0-4398-9DF5-797BFEC95CA5}</a:tableStyleId>
              </a:tblPr>
              <a:tblGrid>
                <a:gridCol w="3962400">
                  <a:extLst>
                    <a:ext uri="{9D8B030D-6E8A-4147-A177-3AD203B41FA5}">
                      <a16:colId xmlns:a16="http://schemas.microsoft.com/office/drawing/2014/main" val="20000"/>
                    </a:ext>
                  </a:extLst>
                </a:gridCol>
              </a:tblGrid>
              <a:tr h="919200">
                <a:tc>
                  <a:txBody>
                    <a:bodyPr/>
                    <a:lstStyle/>
                    <a:p>
                      <a:pPr marL="0" marR="0" lvl="0" indent="0" algn="ctr" rtl="0">
                        <a:spcBef>
                          <a:spcPts val="0"/>
                        </a:spcBef>
                        <a:spcAft>
                          <a:spcPts val="0"/>
                        </a:spcAft>
                        <a:buNone/>
                      </a:pPr>
                      <a:r>
                        <a:rPr lang="en-US" sz="2000" u="none" strike="noStrike" cap="none">
                          <a:solidFill>
                            <a:srgbClr val="002060"/>
                          </a:solidFill>
                          <a:latin typeface="Times New Roman"/>
                          <a:ea typeface="Times New Roman"/>
                          <a:cs typeface="Times New Roman"/>
                          <a:sym typeface="Times New Roman"/>
                        </a:rPr>
                        <a:t>Định nghĩa</a:t>
                      </a:r>
                      <a:endParaRPr/>
                    </a:p>
                    <a:p>
                      <a:pPr marL="0" marR="0" lvl="0" indent="0" algn="ctr" rtl="0">
                        <a:spcBef>
                          <a:spcPts val="0"/>
                        </a:spcBef>
                        <a:spcAft>
                          <a:spcPts val="0"/>
                        </a:spcAft>
                        <a:buNone/>
                      </a:pPr>
                      <a:r>
                        <a:rPr lang="en-US" sz="2000" u="none" strike="noStrike" cap="none">
                          <a:solidFill>
                            <a:srgbClr val="002060"/>
                          </a:solidFill>
                          <a:latin typeface="Times New Roman"/>
                          <a:ea typeface="Times New Roman"/>
                          <a:cs typeface="Times New Roman"/>
                          <a:sym typeface="Times New Roman"/>
                        </a:rPr>
                        <a:t>Đường trung trực của đoạn thẳng</a:t>
                      </a:r>
                      <a:endParaRPr sz="2000" u="none" strike="noStrike" cap="none">
                        <a:solidFill>
                          <a:srgbClr val="002060"/>
                        </a:solidFill>
                        <a:latin typeface="Times New Roman"/>
                        <a:ea typeface="Times New Roman"/>
                        <a:cs typeface="Times New Roman"/>
                        <a:sym typeface="Times New Roman"/>
                      </a:endParaRPr>
                    </a:p>
                  </a:txBody>
                  <a:tcPr marL="91450" marR="91450" marT="45725" marB="45725"/>
                </a:tc>
                <a:extLst>
                  <a:ext uri="{0D108BD9-81ED-4DB2-BD59-A6C34878D82A}">
                    <a16:rowId xmlns:a16="http://schemas.microsoft.com/office/drawing/2014/main" val="10000"/>
                  </a:ext>
                </a:extLst>
              </a:tr>
              <a:tr h="5068200">
                <a:tc>
                  <a:txBody>
                    <a:bodyPr/>
                    <a:lstStyle/>
                    <a:p>
                      <a:pPr marL="0" marR="0" lvl="0" indent="0" algn="ctr" rtl="0">
                        <a:spcBef>
                          <a:spcPts val="0"/>
                        </a:spcBef>
                        <a:spcAft>
                          <a:spcPts val="0"/>
                        </a:spcAft>
                        <a:buNone/>
                      </a:pPr>
                      <a:r>
                        <a:rPr lang="en-US" sz="2000" u="none" strike="noStrike" cap="none">
                          <a:latin typeface="Times New Roman"/>
                          <a:ea typeface="Times New Roman"/>
                          <a:cs typeface="Times New Roman"/>
                          <a:sym typeface="Times New Roman"/>
                        </a:rPr>
                        <a:t>Định nghĩa : Đường thẳng vuông góc với đoạn thẳng tại trung điểm của nó thì được gọi là đường trung trực của đoạn thẳng .</a:t>
                      </a:r>
                      <a:endParaRPr/>
                    </a:p>
                    <a:p>
                      <a:pPr marL="0" marR="0" lvl="0" indent="0" algn="ctr" rtl="0">
                        <a:spcBef>
                          <a:spcPts val="0"/>
                        </a:spcBef>
                        <a:spcAft>
                          <a:spcPts val="0"/>
                        </a:spcAft>
                        <a:buNone/>
                      </a:pPr>
                      <a:endParaRPr sz="2000" u="none" strike="noStrike" cap="none">
                        <a:latin typeface="Times New Roman"/>
                        <a:ea typeface="Times New Roman"/>
                        <a:cs typeface="Times New Roman"/>
                        <a:sym typeface="Times New Roman"/>
                      </a:endParaRPr>
                    </a:p>
                  </a:txBody>
                  <a:tcPr marL="91450" marR="91450" marT="45725" marB="45725"/>
                </a:tc>
                <a:extLst>
                  <a:ext uri="{0D108BD9-81ED-4DB2-BD59-A6C34878D82A}">
                    <a16:rowId xmlns:a16="http://schemas.microsoft.com/office/drawing/2014/main" val="10001"/>
                  </a:ext>
                </a:extLst>
              </a:tr>
            </a:tbl>
          </a:graphicData>
        </a:graphic>
      </p:graphicFrame>
      <p:graphicFrame>
        <p:nvGraphicFramePr>
          <p:cNvPr id="95" name="Google Shape;95;p14"/>
          <p:cNvGraphicFramePr/>
          <p:nvPr/>
        </p:nvGraphicFramePr>
        <p:xfrm>
          <a:off x="0" y="861774"/>
          <a:ext cx="4041325" cy="5996225"/>
        </p:xfrm>
        <a:graphic>
          <a:graphicData uri="http://schemas.openxmlformats.org/drawingml/2006/table">
            <a:tbl>
              <a:tblPr firstRow="1" bandRow="1">
                <a:noFill/>
                <a:tableStyleId>{8EF90D9E-78D0-4398-9DF5-797BFEC95CA5}</a:tableStyleId>
              </a:tblPr>
              <a:tblGrid>
                <a:gridCol w="4041325">
                  <a:extLst>
                    <a:ext uri="{9D8B030D-6E8A-4147-A177-3AD203B41FA5}">
                      <a16:colId xmlns:a16="http://schemas.microsoft.com/office/drawing/2014/main" val="20000"/>
                    </a:ext>
                  </a:extLst>
                </a:gridCol>
              </a:tblGrid>
              <a:tr h="863175">
                <a:tc>
                  <a:txBody>
                    <a:bodyPr/>
                    <a:lstStyle/>
                    <a:p>
                      <a:pPr marL="0" marR="0" lvl="0" indent="0" algn="ctr" rtl="0">
                        <a:spcBef>
                          <a:spcPts val="0"/>
                        </a:spcBef>
                        <a:spcAft>
                          <a:spcPts val="0"/>
                        </a:spcAft>
                        <a:buNone/>
                      </a:pPr>
                      <a:r>
                        <a:rPr lang="en-US" sz="2000" u="none" strike="noStrike" cap="none">
                          <a:solidFill>
                            <a:srgbClr val="002060"/>
                          </a:solidFill>
                          <a:latin typeface="Times New Roman"/>
                          <a:ea typeface="Times New Roman"/>
                          <a:cs typeface="Times New Roman"/>
                          <a:sym typeface="Times New Roman"/>
                        </a:rPr>
                        <a:t>Định nghĩa – Tính chất</a:t>
                      </a:r>
                      <a:endParaRPr/>
                    </a:p>
                    <a:p>
                      <a:pPr marL="0" marR="0" lvl="0" indent="0" algn="ctr" rtl="0">
                        <a:spcBef>
                          <a:spcPts val="0"/>
                        </a:spcBef>
                        <a:spcAft>
                          <a:spcPts val="0"/>
                        </a:spcAft>
                        <a:buNone/>
                      </a:pPr>
                      <a:r>
                        <a:rPr lang="en-US" sz="2000" u="none" strike="noStrike" cap="none">
                          <a:solidFill>
                            <a:srgbClr val="002060"/>
                          </a:solidFill>
                          <a:latin typeface="Times New Roman"/>
                          <a:ea typeface="Times New Roman"/>
                          <a:cs typeface="Times New Roman"/>
                          <a:sym typeface="Times New Roman"/>
                        </a:rPr>
                        <a:t>Hai đường thẳng vuông góc</a:t>
                      </a:r>
                      <a:endParaRPr sz="2000" u="none" strike="noStrike" cap="none">
                        <a:solidFill>
                          <a:srgbClr val="002060"/>
                        </a:solidFill>
                        <a:latin typeface="Times New Roman"/>
                        <a:ea typeface="Times New Roman"/>
                        <a:cs typeface="Times New Roman"/>
                        <a:sym typeface="Times New Roman"/>
                      </a:endParaRPr>
                    </a:p>
                  </a:txBody>
                  <a:tcPr marL="91450" marR="91450" marT="45725" marB="45725"/>
                </a:tc>
                <a:extLst>
                  <a:ext uri="{0D108BD9-81ED-4DB2-BD59-A6C34878D82A}">
                    <a16:rowId xmlns:a16="http://schemas.microsoft.com/office/drawing/2014/main" val="10000"/>
                  </a:ext>
                </a:extLst>
              </a:tr>
              <a:tr h="5133050">
                <a:tc>
                  <a:txBody>
                    <a:bodyPr/>
                    <a:lstStyle/>
                    <a:p>
                      <a:pPr marL="0" marR="0" lvl="0" indent="0" algn="ctr" rtl="0">
                        <a:spcBef>
                          <a:spcPts val="0"/>
                        </a:spcBef>
                        <a:spcAft>
                          <a:spcPts val="0"/>
                        </a:spcAft>
                        <a:buNone/>
                      </a:pPr>
                      <a:r>
                        <a:rPr lang="en-US" sz="2000" u="none" strike="noStrike" cap="none">
                          <a:latin typeface="Times New Roman"/>
                          <a:ea typeface="Times New Roman"/>
                          <a:cs typeface="Times New Roman"/>
                          <a:sym typeface="Times New Roman"/>
                        </a:rPr>
                        <a:t>Định nghĩa : Hai đường thẳng xx’ , yy’ cắt nhau và trong các góc tạo thành có 1 góc vuông được gọi là hai đường thẳng vuông góc với nhau.</a:t>
                      </a:r>
                      <a:endParaRPr/>
                    </a:p>
                    <a:p>
                      <a:pPr marL="0" marR="0" lvl="0" indent="0" algn="ctr" rtl="0">
                        <a:spcBef>
                          <a:spcPts val="0"/>
                        </a:spcBef>
                        <a:spcAft>
                          <a:spcPts val="0"/>
                        </a:spcAft>
                        <a:buNone/>
                      </a:pPr>
                      <a:endParaRPr sz="2000" u="none" strike="noStrike" cap="none">
                        <a:latin typeface="Times New Roman"/>
                        <a:ea typeface="Times New Roman"/>
                        <a:cs typeface="Times New Roman"/>
                        <a:sym typeface="Times New Roman"/>
                      </a:endParaRPr>
                    </a:p>
                    <a:p>
                      <a:pPr marL="0" marR="0" lvl="0" indent="0" algn="ctr" rtl="0">
                        <a:spcBef>
                          <a:spcPts val="0"/>
                        </a:spcBef>
                        <a:spcAft>
                          <a:spcPts val="0"/>
                        </a:spcAft>
                        <a:buNone/>
                      </a:pPr>
                      <a:endParaRPr sz="2000" u="none" strike="noStrike" cap="none">
                        <a:latin typeface="Times New Roman"/>
                        <a:ea typeface="Times New Roman"/>
                        <a:cs typeface="Times New Roman"/>
                        <a:sym typeface="Times New Roman"/>
                      </a:endParaRPr>
                    </a:p>
                    <a:p>
                      <a:pPr marL="0" marR="0" lvl="0" indent="0" algn="ctr" rtl="0">
                        <a:spcBef>
                          <a:spcPts val="0"/>
                        </a:spcBef>
                        <a:spcAft>
                          <a:spcPts val="0"/>
                        </a:spcAft>
                        <a:buNone/>
                      </a:pPr>
                      <a:endParaRPr sz="2000" u="none" strike="noStrike" cap="none">
                        <a:latin typeface="Times New Roman"/>
                        <a:ea typeface="Times New Roman"/>
                        <a:cs typeface="Times New Roman"/>
                        <a:sym typeface="Times New Roman"/>
                      </a:endParaRPr>
                    </a:p>
                    <a:p>
                      <a:pPr marL="0" marR="0" lvl="0" indent="0" algn="ctr" rtl="0">
                        <a:spcBef>
                          <a:spcPts val="0"/>
                        </a:spcBef>
                        <a:spcAft>
                          <a:spcPts val="0"/>
                        </a:spcAft>
                        <a:buNone/>
                      </a:pPr>
                      <a:endParaRPr sz="2000" u="none" strike="noStrike" cap="none">
                        <a:latin typeface="Times New Roman"/>
                        <a:ea typeface="Times New Roman"/>
                        <a:cs typeface="Times New Roman"/>
                        <a:sym typeface="Times New Roman"/>
                      </a:endParaRPr>
                    </a:p>
                    <a:p>
                      <a:pPr marL="0" marR="0" lvl="0" indent="0" algn="l" rtl="0">
                        <a:spcBef>
                          <a:spcPts val="0"/>
                        </a:spcBef>
                        <a:spcAft>
                          <a:spcPts val="0"/>
                        </a:spcAft>
                        <a:buNone/>
                      </a:pPr>
                      <a:r>
                        <a:rPr lang="en-US" sz="2000" u="none" strike="noStrike" cap="none">
                          <a:latin typeface="Times New Roman"/>
                          <a:ea typeface="Times New Roman"/>
                          <a:cs typeface="Times New Roman"/>
                          <a:sym typeface="Times New Roman"/>
                        </a:rPr>
                        <a:t>  Kí hiệu : </a:t>
                      </a:r>
                      <a:endParaRPr/>
                    </a:p>
                    <a:p>
                      <a:pPr marL="0" marR="0" lvl="0" indent="0" algn="ctr" rtl="0">
                        <a:spcBef>
                          <a:spcPts val="0"/>
                        </a:spcBef>
                        <a:spcAft>
                          <a:spcPts val="0"/>
                        </a:spcAft>
                        <a:buNone/>
                      </a:pPr>
                      <a:endParaRPr sz="2000" u="none" strike="noStrike" cap="none">
                        <a:latin typeface="Times New Roman"/>
                        <a:ea typeface="Times New Roman"/>
                        <a:cs typeface="Times New Roman"/>
                        <a:sym typeface="Times New Roman"/>
                      </a:endParaRPr>
                    </a:p>
                    <a:p>
                      <a:pPr marL="0" marR="0" lvl="0" indent="0" algn="ctr" rtl="0">
                        <a:spcBef>
                          <a:spcPts val="0"/>
                        </a:spcBef>
                        <a:spcAft>
                          <a:spcPts val="0"/>
                        </a:spcAft>
                        <a:buNone/>
                      </a:pPr>
                      <a:endParaRPr sz="2000" u="none" strike="noStrike" cap="none">
                        <a:latin typeface="Times New Roman"/>
                        <a:ea typeface="Times New Roman"/>
                        <a:cs typeface="Times New Roman"/>
                        <a:sym typeface="Times New Roman"/>
                      </a:endParaRPr>
                    </a:p>
                    <a:p>
                      <a:pPr marL="0" marR="0" lvl="0" indent="0" algn="ctr" rtl="0">
                        <a:spcBef>
                          <a:spcPts val="0"/>
                        </a:spcBef>
                        <a:spcAft>
                          <a:spcPts val="0"/>
                        </a:spcAft>
                        <a:buNone/>
                      </a:pPr>
                      <a:endParaRPr sz="2000" u="none" strike="noStrike" cap="none">
                        <a:latin typeface="Times New Roman"/>
                        <a:ea typeface="Times New Roman"/>
                        <a:cs typeface="Times New Roman"/>
                        <a:sym typeface="Times New Roman"/>
                      </a:endParaRPr>
                    </a:p>
                    <a:p>
                      <a:pPr marL="0" marR="0" lvl="0" indent="0" algn="ctr" rtl="0">
                        <a:spcBef>
                          <a:spcPts val="0"/>
                        </a:spcBef>
                        <a:spcAft>
                          <a:spcPts val="0"/>
                        </a:spcAft>
                        <a:buNone/>
                      </a:pPr>
                      <a:endParaRPr sz="2000" u="none" strike="noStrike" cap="none">
                        <a:latin typeface="Times New Roman"/>
                        <a:ea typeface="Times New Roman"/>
                        <a:cs typeface="Times New Roman"/>
                        <a:sym typeface="Times New Roman"/>
                      </a:endParaRPr>
                    </a:p>
                    <a:p>
                      <a:pPr marL="0" marR="0" lvl="0" indent="0" algn="ctr" rtl="0">
                        <a:spcBef>
                          <a:spcPts val="0"/>
                        </a:spcBef>
                        <a:spcAft>
                          <a:spcPts val="0"/>
                        </a:spcAft>
                        <a:buNone/>
                      </a:pPr>
                      <a:r>
                        <a:rPr lang="en-US" sz="2000" u="none" strike="noStrike" cap="none">
                          <a:latin typeface="Times New Roman"/>
                          <a:ea typeface="Times New Roman"/>
                          <a:cs typeface="Times New Roman"/>
                          <a:sym typeface="Times New Roman"/>
                        </a:rPr>
                        <a:t>Tính chất :Có 1 và chỉ một đường thẳng qua O và vuông góc với đường thẳng a cho trước </a:t>
                      </a:r>
                      <a:endParaRPr/>
                    </a:p>
                  </a:txBody>
                  <a:tcPr marL="91450" marR="91450" marT="45725" marB="45725"/>
                </a:tc>
                <a:extLst>
                  <a:ext uri="{0D108BD9-81ED-4DB2-BD59-A6C34878D82A}">
                    <a16:rowId xmlns:a16="http://schemas.microsoft.com/office/drawing/2014/main" val="10001"/>
                  </a:ext>
                </a:extLst>
              </a:tr>
            </a:tbl>
          </a:graphicData>
        </a:graphic>
      </p:graphicFrame>
      <p:pic>
        <p:nvPicPr>
          <p:cNvPr id="96" name="Google Shape;96;p14"/>
          <p:cNvPicPr preferRelativeResize="0"/>
          <p:nvPr/>
        </p:nvPicPr>
        <p:blipFill rotWithShape="1">
          <a:blip r:embed="rId3">
            <a:alphaModFix/>
          </a:blip>
          <a:srcRect/>
          <a:stretch/>
        </p:blipFill>
        <p:spPr>
          <a:xfrm>
            <a:off x="1362075" y="4176007"/>
            <a:ext cx="933450" cy="390525"/>
          </a:xfrm>
          <a:prstGeom prst="rect">
            <a:avLst/>
          </a:prstGeom>
          <a:noFill/>
          <a:ln>
            <a:noFill/>
          </a:ln>
        </p:spPr>
      </p:pic>
      <p:pic>
        <p:nvPicPr>
          <p:cNvPr id="97" name="Google Shape;97;p14"/>
          <p:cNvPicPr preferRelativeResize="0"/>
          <p:nvPr/>
        </p:nvPicPr>
        <p:blipFill rotWithShape="1">
          <a:blip r:embed="rId4">
            <a:alphaModFix/>
          </a:blip>
          <a:srcRect/>
          <a:stretch/>
        </p:blipFill>
        <p:spPr>
          <a:xfrm>
            <a:off x="4480558" y="2401824"/>
            <a:ext cx="3035808" cy="1969446"/>
          </a:xfrm>
          <a:prstGeom prst="rect">
            <a:avLst/>
          </a:prstGeom>
          <a:noFill/>
          <a:ln>
            <a:noFill/>
          </a:ln>
        </p:spPr>
      </p:pic>
      <p:pic>
        <p:nvPicPr>
          <p:cNvPr id="98" name="Google Shape;98;p14"/>
          <p:cNvPicPr preferRelativeResize="0"/>
          <p:nvPr/>
        </p:nvPicPr>
        <p:blipFill rotWithShape="1">
          <a:blip r:embed="rId5">
            <a:alphaModFix/>
          </a:blip>
          <a:srcRect/>
          <a:stretch/>
        </p:blipFill>
        <p:spPr>
          <a:xfrm>
            <a:off x="4663390" y="5227628"/>
            <a:ext cx="2944149" cy="1621536"/>
          </a:xfrm>
          <a:prstGeom prst="rect">
            <a:avLst/>
          </a:prstGeom>
          <a:noFill/>
          <a:ln>
            <a:noFill/>
          </a:ln>
        </p:spPr>
      </p:pic>
      <p:pic>
        <p:nvPicPr>
          <p:cNvPr id="99" name="Google Shape;99;p14"/>
          <p:cNvPicPr preferRelativeResize="0"/>
          <p:nvPr/>
        </p:nvPicPr>
        <p:blipFill rotWithShape="1">
          <a:blip r:embed="rId6">
            <a:alphaModFix/>
          </a:blip>
          <a:srcRect/>
          <a:stretch/>
        </p:blipFill>
        <p:spPr>
          <a:xfrm>
            <a:off x="8851661" y="3608844"/>
            <a:ext cx="3157459" cy="324031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400">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fade">
                                      <p:cBhvr>
                                        <p:cTn id="7" dur="2000"/>
                                        <p:tgtEl>
                                          <p:spTgt spid="9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5"/>
                                        </p:tgtEl>
                                        <p:attrNameLst>
                                          <p:attrName>style.visibility</p:attrName>
                                        </p:attrNameLst>
                                      </p:cBhvr>
                                      <p:to>
                                        <p:strVal val="visible"/>
                                      </p:to>
                                    </p:set>
                                    <p:animEffect transition="in" filter="fade">
                                      <p:cBhvr>
                                        <p:cTn id="12" dur="500"/>
                                        <p:tgtEl>
                                          <p:spTgt spid="95"/>
                                        </p:tgtEl>
                                      </p:cBhvr>
                                    </p:animEffect>
                                  </p:childTnLst>
                                </p:cTn>
                              </p:par>
                              <p:par>
                                <p:cTn id="13" presetID="16" presetClass="entr" presetSubtype="21" fill="hold" nodeType="withEffect">
                                  <p:stCondLst>
                                    <p:cond delay="0"/>
                                  </p:stCondLst>
                                  <p:childTnLst>
                                    <p:set>
                                      <p:cBhvr>
                                        <p:cTn id="14" dur="1" fill="hold">
                                          <p:stCondLst>
                                            <p:cond delay="0"/>
                                          </p:stCondLst>
                                        </p:cTn>
                                        <p:tgtEl>
                                          <p:spTgt spid="96"/>
                                        </p:tgtEl>
                                        <p:attrNameLst>
                                          <p:attrName>style.visibility</p:attrName>
                                        </p:attrNameLst>
                                      </p:cBhvr>
                                      <p:to>
                                        <p:strVal val="visible"/>
                                      </p:to>
                                    </p:set>
                                    <p:animEffect transition="in" filter="barn(inVertical)">
                                      <p:cBhvr>
                                        <p:cTn id="15" dur="500"/>
                                        <p:tgtEl>
                                          <p:spTgt spid="9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93"/>
                                        </p:tgtEl>
                                        <p:attrNameLst>
                                          <p:attrName>style.visibility</p:attrName>
                                        </p:attrNameLst>
                                      </p:cBhvr>
                                      <p:to>
                                        <p:strVal val="visible"/>
                                      </p:to>
                                    </p:set>
                                    <p:animEffect transition="in" filter="fade">
                                      <p:cBhvr>
                                        <p:cTn id="20" dur="2000"/>
                                        <p:tgtEl>
                                          <p:spTgt spid="93"/>
                                        </p:tgtEl>
                                      </p:cBhvr>
                                    </p:animEffect>
                                  </p:childTnLst>
                                </p:cTn>
                              </p:par>
                              <p:par>
                                <p:cTn id="21" presetID="10" presetClass="entr" presetSubtype="0" fill="hold" nodeType="withEffect">
                                  <p:stCondLst>
                                    <p:cond delay="0"/>
                                  </p:stCondLst>
                                  <p:childTnLst>
                                    <p:set>
                                      <p:cBhvr>
                                        <p:cTn id="22" dur="1" fill="hold">
                                          <p:stCondLst>
                                            <p:cond delay="0"/>
                                          </p:stCondLst>
                                        </p:cTn>
                                        <p:tgtEl>
                                          <p:spTgt spid="97"/>
                                        </p:tgtEl>
                                        <p:attrNameLst>
                                          <p:attrName>style.visibility</p:attrName>
                                        </p:attrNameLst>
                                      </p:cBhvr>
                                      <p:to>
                                        <p:strVal val="visible"/>
                                      </p:to>
                                    </p:set>
                                    <p:animEffect transition="in" filter="fade">
                                      <p:cBhvr>
                                        <p:cTn id="23" dur="2000"/>
                                        <p:tgtEl>
                                          <p:spTgt spid="97"/>
                                        </p:tgtEl>
                                      </p:cBhvr>
                                    </p:animEffect>
                                  </p:childTnLst>
                                </p:cTn>
                              </p:par>
                              <p:par>
                                <p:cTn id="24" presetID="10" presetClass="entr" presetSubtype="0" fill="hold" nodeType="withEffect">
                                  <p:stCondLst>
                                    <p:cond delay="0"/>
                                  </p:stCondLst>
                                  <p:childTnLst>
                                    <p:set>
                                      <p:cBhvr>
                                        <p:cTn id="25" dur="1" fill="hold">
                                          <p:stCondLst>
                                            <p:cond delay="0"/>
                                          </p:stCondLst>
                                        </p:cTn>
                                        <p:tgtEl>
                                          <p:spTgt spid="98"/>
                                        </p:tgtEl>
                                        <p:attrNameLst>
                                          <p:attrName>style.visibility</p:attrName>
                                        </p:attrNameLst>
                                      </p:cBhvr>
                                      <p:to>
                                        <p:strVal val="visible"/>
                                      </p:to>
                                    </p:set>
                                    <p:animEffect transition="in" filter="fade">
                                      <p:cBhvr>
                                        <p:cTn id="26" dur="2000"/>
                                        <p:tgtEl>
                                          <p:spTgt spid="98"/>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94"/>
                                        </p:tgtEl>
                                        <p:attrNameLst>
                                          <p:attrName>style.visibility</p:attrName>
                                        </p:attrNameLst>
                                      </p:cBhvr>
                                      <p:to>
                                        <p:strVal val="visible"/>
                                      </p:to>
                                    </p:set>
                                    <p:animEffect transition="in" filter="fade">
                                      <p:cBhvr>
                                        <p:cTn id="31" dur="500"/>
                                        <p:tgtEl>
                                          <p:spTgt spid="94"/>
                                        </p:tgtEl>
                                      </p:cBhvr>
                                    </p:animEffect>
                                  </p:childTnLst>
                                </p:cTn>
                              </p:par>
                              <p:par>
                                <p:cTn id="32" presetID="10" presetClass="entr" presetSubtype="0" fill="hold" nodeType="withEffect">
                                  <p:stCondLst>
                                    <p:cond delay="0"/>
                                  </p:stCondLst>
                                  <p:childTnLst>
                                    <p:set>
                                      <p:cBhvr>
                                        <p:cTn id="33" dur="1" fill="hold">
                                          <p:stCondLst>
                                            <p:cond delay="0"/>
                                          </p:stCondLst>
                                        </p:cTn>
                                        <p:tgtEl>
                                          <p:spTgt spid="99"/>
                                        </p:tgtEl>
                                        <p:attrNameLst>
                                          <p:attrName>style.visibility</p:attrName>
                                        </p:attrNameLst>
                                      </p:cBhvr>
                                      <p:to>
                                        <p:strVal val="visible"/>
                                      </p:to>
                                    </p:set>
                                    <p:animEffect transition="in" filter="fade">
                                      <p:cBhvr>
                                        <p:cTn id="34" dur="500"/>
                                        <p:tgtEl>
                                          <p:spTgt spid="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5"/>
          <p:cNvSpPr/>
          <p:nvPr/>
        </p:nvSpPr>
        <p:spPr>
          <a:xfrm>
            <a:off x="348799" y="310163"/>
            <a:ext cx="3816801" cy="1323439"/>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8000" b="1" i="0" u="none" strike="noStrike" cap="none" dirty="0" err="1">
                <a:solidFill>
                  <a:srgbClr val="FFFF00"/>
                </a:solidFill>
                <a:latin typeface="Times New Roman"/>
                <a:ea typeface="Times New Roman"/>
                <a:cs typeface="Times New Roman"/>
                <a:sym typeface="Times New Roman"/>
              </a:rPr>
              <a:t>Bài</a:t>
            </a:r>
            <a:r>
              <a:rPr lang="en-US" sz="8000" b="1" i="0" u="none" strike="noStrike" cap="none" dirty="0">
                <a:solidFill>
                  <a:srgbClr val="FFFF00"/>
                </a:solidFill>
                <a:latin typeface="Times New Roman"/>
                <a:ea typeface="Times New Roman"/>
                <a:cs typeface="Times New Roman"/>
                <a:sym typeface="Times New Roman"/>
              </a:rPr>
              <a:t> 1 :</a:t>
            </a:r>
            <a:endParaRPr dirty="0"/>
          </a:p>
        </p:txBody>
      </p:sp>
      <p:sp>
        <p:nvSpPr>
          <p:cNvPr id="105" name="Google Shape;105;p15"/>
          <p:cNvSpPr/>
          <p:nvPr/>
        </p:nvSpPr>
        <p:spPr>
          <a:xfrm>
            <a:off x="348799" y="1800705"/>
            <a:ext cx="10954385" cy="2399665"/>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5000" b="0" i="0" u="none" strike="noStrike" cap="none" dirty="0">
                <a:solidFill>
                  <a:srgbClr val="002060"/>
                </a:solidFill>
                <a:latin typeface="Times New Roman"/>
                <a:ea typeface="Times New Roman"/>
                <a:cs typeface="Times New Roman"/>
                <a:sym typeface="Times New Roman"/>
              </a:rPr>
              <a:t>Cho AÔB = 130</a:t>
            </a:r>
            <a:r>
              <a:rPr lang="en-US" sz="5000" b="0" i="0" u="none" strike="noStrike" cap="none" baseline="30000" dirty="0">
                <a:solidFill>
                  <a:srgbClr val="002060"/>
                </a:solidFill>
                <a:latin typeface="Times New Roman"/>
                <a:ea typeface="Times New Roman"/>
                <a:cs typeface="Times New Roman"/>
                <a:sym typeface="Times New Roman"/>
              </a:rPr>
              <a:t>0 </a:t>
            </a:r>
            <a:r>
              <a:rPr lang="en-US" sz="5000" b="0" i="0" u="none" strike="noStrike" cap="none" dirty="0">
                <a:solidFill>
                  <a:srgbClr val="002060"/>
                </a:solidFill>
                <a:latin typeface="Times New Roman"/>
                <a:ea typeface="Times New Roman"/>
                <a:cs typeface="Times New Roman"/>
                <a:sym typeface="Times New Roman"/>
              </a:rPr>
              <a:t>. </a:t>
            </a:r>
            <a:r>
              <a:rPr lang="en-US" sz="5000" b="0" i="0" u="none" strike="noStrike" cap="none" dirty="0" err="1">
                <a:solidFill>
                  <a:srgbClr val="002060"/>
                </a:solidFill>
                <a:latin typeface="Times New Roman"/>
                <a:ea typeface="Times New Roman"/>
                <a:cs typeface="Times New Roman"/>
                <a:sym typeface="Times New Roman"/>
              </a:rPr>
              <a:t>Trong</a:t>
            </a:r>
            <a:r>
              <a:rPr lang="en-US" sz="5000" b="0" i="0" u="none" strike="noStrike" cap="none" dirty="0">
                <a:solidFill>
                  <a:srgbClr val="002060"/>
                </a:solidFill>
                <a:latin typeface="Times New Roman"/>
                <a:ea typeface="Times New Roman"/>
                <a:cs typeface="Times New Roman"/>
                <a:sym typeface="Times New Roman"/>
              </a:rPr>
              <a:t> AÔB </a:t>
            </a:r>
            <a:r>
              <a:rPr lang="en-US" sz="5000" b="0" i="0" u="none" strike="noStrike" cap="none" dirty="0" err="1">
                <a:solidFill>
                  <a:srgbClr val="002060"/>
                </a:solidFill>
                <a:latin typeface="Times New Roman"/>
                <a:ea typeface="Times New Roman"/>
                <a:cs typeface="Times New Roman"/>
                <a:sym typeface="Times New Roman"/>
              </a:rPr>
              <a:t>vẽ</a:t>
            </a:r>
            <a:r>
              <a:rPr lang="en-US" sz="5000" b="0" i="0" u="none" strike="noStrike" cap="none" dirty="0">
                <a:solidFill>
                  <a:srgbClr val="002060"/>
                </a:solidFill>
                <a:latin typeface="Times New Roman"/>
                <a:ea typeface="Times New Roman"/>
                <a:cs typeface="Times New Roman"/>
                <a:sym typeface="Times New Roman"/>
              </a:rPr>
              <a:t> </a:t>
            </a:r>
            <a:r>
              <a:rPr lang="en-US" sz="5000" b="0" i="0" u="none" strike="noStrike" cap="none" dirty="0" err="1">
                <a:solidFill>
                  <a:srgbClr val="002060"/>
                </a:solidFill>
                <a:latin typeface="Times New Roman"/>
                <a:ea typeface="Times New Roman"/>
                <a:cs typeface="Times New Roman"/>
                <a:sym typeface="Times New Roman"/>
              </a:rPr>
              <a:t>các</a:t>
            </a:r>
            <a:r>
              <a:rPr lang="en-US" sz="5000" b="0" i="0" u="none" strike="noStrike" cap="none" dirty="0">
                <a:solidFill>
                  <a:srgbClr val="002060"/>
                </a:solidFill>
                <a:latin typeface="Times New Roman"/>
                <a:ea typeface="Times New Roman"/>
                <a:cs typeface="Times New Roman"/>
                <a:sym typeface="Times New Roman"/>
              </a:rPr>
              <a:t> </a:t>
            </a:r>
            <a:r>
              <a:rPr lang="en-US" sz="5000" b="0" i="0" u="none" strike="noStrike" cap="none" dirty="0" err="1">
                <a:solidFill>
                  <a:srgbClr val="002060"/>
                </a:solidFill>
                <a:latin typeface="Times New Roman"/>
                <a:ea typeface="Times New Roman"/>
                <a:cs typeface="Times New Roman"/>
                <a:sym typeface="Times New Roman"/>
              </a:rPr>
              <a:t>tia</a:t>
            </a:r>
            <a:r>
              <a:rPr lang="en-US" sz="5000" b="0" i="0" u="none" strike="noStrike" cap="none" dirty="0">
                <a:solidFill>
                  <a:srgbClr val="002060"/>
                </a:solidFill>
                <a:latin typeface="Times New Roman"/>
                <a:ea typeface="Times New Roman"/>
                <a:cs typeface="Times New Roman"/>
                <a:sym typeface="Times New Roman"/>
              </a:rPr>
              <a:t> </a:t>
            </a:r>
            <a:endParaRPr dirty="0"/>
          </a:p>
          <a:p>
            <a:pPr marL="0" marR="0" lvl="0" indent="0" algn="ctr" rtl="0">
              <a:spcBef>
                <a:spcPts val="0"/>
              </a:spcBef>
              <a:spcAft>
                <a:spcPts val="0"/>
              </a:spcAft>
              <a:buNone/>
            </a:pPr>
            <a:r>
              <a:rPr lang="en-US" sz="5000" b="0" i="0" u="none" strike="noStrike" cap="none" dirty="0">
                <a:solidFill>
                  <a:srgbClr val="002060"/>
                </a:solidFill>
                <a:latin typeface="Times New Roman"/>
                <a:ea typeface="Times New Roman"/>
                <a:cs typeface="Times New Roman"/>
                <a:sym typeface="Times New Roman"/>
              </a:rPr>
              <a:t>OC ,OD </a:t>
            </a:r>
            <a:r>
              <a:rPr lang="en-US" sz="5000" b="0" i="0" u="none" strike="noStrike" cap="none" dirty="0" err="1">
                <a:solidFill>
                  <a:srgbClr val="002060"/>
                </a:solidFill>
                <a:latin typeface="Times New Roman"/>
                <a:ea typeface="Times New Roman"/>
                <a:cs typeface="Times New Roman"/>
                <a:sym typeface="Times New Roman"/>
              </a:rPr>
              <a:t>sao</a:t>
            </a:r>
            <a:r>
              <a:rPr lang="en-US" sz="5000" b="0" i="0" u="none" strike="noStrike" cap="none" dirty="0">
                <a:solidFill>
                  <a:srgbClr val="002060"/>
                </a:solidFill>
                <a:latin typeface="Times New Roman"/>
                <a:ea typeface="Times New Roman"/>
                <a:cs typeface="Times New Roman"/>
                <a:sym typeface="Times New Roman"/>
              </a:rPr>
              <a:t> </a:t>
            </a:r>
            <a:r>
              <a:rPr lang="en-US" sz="5000" b="0" i="0" u="none" strike="noStrike" cap="none" dirty="0" err="1">
                <a:solidFill>
                  <a:srgbClr val="002060"/>
                </a:solidFill>
                <a:latin typeface="Times New Roman"/>
                <a:ea typeface="Times New Roman"/>
                <a:cs typeface="Times New Roman"/>
                <a:sym typeface="Times New Roman"/>
              </a:rPr>
              <a:t>cho</a:t>
            </a:r>
            <a:r>
              <a:rPr lang="en-US" sz="5000" b="0" i="0" u="none" strike="noStrike" cap="none" dirty="0">
                <a:solidFill>
                  <a:srgbClr val="002060"/>
                </a:solidFill>
                <a:latin typeface="Times New Roman"/>
                <a:ea typeface="Times New Roman"/>
                <a:cs typeface="Times New Roman"/>
                <a:sym typeface="Times New Roman"/>
              </a:rPr>
              <a:t> OC⊥ OA, OD⊥OB</a:t>
            </a:r>
            <a:endParaRPr sz="5000" b="0" i="0" u="none" strike="noStrike" cap="none" dirty="0">
              <a:solidFill>
                <a:srgbClr val="002060"/>
              </a:solidFill>
              <a:latin typeface="Times New Roman"/>
              <a:ea typeface="Times New Roman"/>
              <a:cs typeface="Times New Roman"/>
              <a:sym typeface="Times New Roman"/>
            </a:endParaRPr>
          </a:p>
          <a:p>
            <a:pPr marL="0" marR="0" lvl="0" indent="0" algn="ctr" rtl="0">
              <a:spcBef>
                <a:spcPts val="0"/>
              </a:spcBef>
              <a:spcAft>
                <a:spcPts val="0"/>
              </a:spcAft>
              <a:buNone/>
            </a:pPr>
            <a:r>
              <a:rPr lang="en-US" sz="5000" b="0" i="0" u="none" strike="noStrike" cap="none" dirty="0" err="1">
                <a:solidFill>
                  <a:srgbClr val="002060"/>
                </a:solidFill>
                <a:latin typeface="Times New Roman"/>
                <a:ea typeface="Times New Roman"/>
                <a:cs typeface="Times New Roman"/>
                <a:sym typeface="Times New Roman"/>
              </a:rPr>
              <a:t>Tính</a:t>
            </a:r>
            <a:r>
              <a:rPr lang="en-US" sz="5000" b="0" i="0" u="none" strike="noStrike" cap="none" dirty="0">
                <a:solidFill>
                  <a:srgbClr val="002060"/>
                </a:solidFill>
                <a:latin typeface="Times New Roman"/>
                <a:ea typeface="Times New Roman"/>
                <a:cs typeface="Times New Roman"/>
                <a:sym typeface="Times New Roman"/>
              </a:rPr>
              <a:t> CÔD  ?</a:t>
            </a:r>
            <a:endParaRPr sz="5000" b="0" i="0" u="none" strike="noStrike" cap="none" dirty="0">
              <a:solidFill>
                <a:srgbClr val="002060"/>
              </a:solidFill>
              <a:latin typeface="Times New Roman"/>
              <a:ea typeface="Times New Roman"/>
              <a:cs typeface="Times New Roman"/>
              <a:sym typeface="Times New Roman"/>
            </a:endParaRPr>
          </a:p>
        </p:txBody>
      </p:sp>
    </p:spTree>
  </p:cSld>
  <p:clrMapOvr>
    <a:masterClrMapping/>
  </p:clrMapOvr>
  <mc:AlternateContent xmlns:mc="http://schemas.openxmlformats.org/markup-compatibility/2006" xmlns:p14="http://schemas.microsoft.com/office/powerpoint/2010/main">
    <mc:Choice Requires="p14">
      <p:transition spd="slow" p14:dur="1400">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4"/>
                                        </p:tgtEl>
                                        <p:attrNameLst>
                                          <p:attrName>style.visibility</p:attrName>
                                        </p:attrNameLst>
                                      </p:cBhvr>
                                      <p:to>
                                        <p:strVal val="visible"/>
                                      </p:to>
                                    </p:set>
                                    <p:animEffect transition="in" filter="barn(inVertical)">
                                      <p:cBhvr>
                                        <p:cTn id="7" dur="500"/>
                                        <p:tgtEl>
                                          <p:spTgt spid="10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5"/>
                                        </p:tgtEl>
                                        <p:attrNameLst>
                                          <p:attrName>style.visibility</p:attrName>
                                        </p:attrNameLst>
                                      </p:cBhvr>
                                      <p:to>
                                        <p:strVal val="visible"/>
                                      </p:to>
                                    </p:set>
                                    <p:animEffect transition="in" filter="barn(inVertical)">
                                      <p:cBhvr>
                                        <p:cTn id="12"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p:bldP spid="10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6"/>
          <p:cNvSpPr/>
          <p:nvPr/>
        </p:nvSpPr>
        <p:spPr>
          <a:xfrm>
            <a:off x="1846509" y="0"/>
            <a:ext cx="3540760" cy="132207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8000" b="1" i="0" u="none" strike="noStrike" cap="none">
                <a:solidFill>
                  <a:srgbClr val="FFFF00"/>
                </a:solidFill>
                <a:latin typeface="Times New Roman"/>
                <a:ea typeface="Times New Roman"/>
                <a:cs typeface="Times New Roman"/>
                <a:sym typeface="Times New Roman"/>
              </a:rPr>
              <a:t>Lời giải</a:t>
            </a:r>
            <a:endParaRPr sz="8000" b="1" i="0" u="none" strike="noStrike" cap="none">
              <a:solidFill>
                <a:srgbClr val="FFFF00"/>
              </a:solidFill>
              <a:latin typeface="Times New Roman"/>
              <a:ea typeface="Times New Roman"/>
              <a:cs typeface="Times New Roman"/>
              <a:sym typeface="Times New Roman"/>
            </a:endParaRPr>
          </a:p>
        </p:txBody>
      </p:sp>
      <p:pic>
        <p:nvPicPr>
          <p:cNvPr id="111" name="Google Shape;111;p16"/>
          <p:cNvPicPr preferRelativeResize="0"/>
          <p:nvPr/>
        </p:nvPicPr>
        <p:blipFill rotWithShape="1">
          <a:blip r:embed="rId3">
            <a:alphaModFix/>
          </a:blip>
          <a:srcRect/>
          <a:stretch/>
        </p:blipFill>
        <p:spPr>
          <a:xfrm>
            <a:off x="7662291" y="2194227"/>
            <a:ext cx="4411651" cy="2706527"/>
          </a:xfrm>
          <a:prstGeom prst="rect">
            <a:avLst/>
          </a:prstGeom>
          <a:solidFill>
            <a:schemeClr val="dk1"/>
          </a:solidFill>
          <a:ln>
            <a:noFill/>
          </a:ln>
        </p:spPr>
      </p:pic>
      <p:sp>
        <p:nvSpPr>
          <p:cNvPr id="112" name="Google Shape;112;p16"/>
          <p:cNvSpPr/>
          <p:nvPr/>
        </p:nvSpPr>
        <p:spPr>
          <a:xfrm>
            <a:off x="85344" y="1323439"/>
            <a:ext cx="7424928" cy="78483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4500" b="0" i="0" u="none" strike="noStrike" cap="none">
              <a:solidFill>
                <a:srgbClr val="8DA9DB"/>
              </a:solidFill>
              <a:latin typeface="Times New Roman"/>
              <a:ea typeface="Times New Roman"/>
              <a:cs typeface="Times New Roman"/>
              <a:sym typeface="Times New Roman"/>
            </a:endParaRPr>
          </a:p>
        </p:txBody>
      </p:sp>
      <p:sp>
        <p:nvSpPr>
          <p:cNvPr id="113" name="Google Shape;113;p16"/>
          <p:cNvSpPr/>
          <p:nvPr/>
        </p:nvSpPr>
        <p:spPr>
          <a:xfrm>
            <a:off x="3058915" y="1711115"/>
            <a:ext cx="761748" cy="707886"/>
          </a:xfrm>
          <a:prstGeom prst="rect">
            <a:avLst/>
          </a:prstGeom>
          <a:noFill/>
          <a:ln>
            <a:noFill/>
          </a:ln>
        </p:spPr>
        <p:txBody>
          <a:bodyPr spcFirstLastPara="1" wrap="square" lIns="91425" tIns="45700" rIns="91425" bIns="45700" anchor="t" anchorCtr="0">
            <a:noAutofit/>
          </a:bodyPr>
          <a:lstStyle/>
          <a:p>
            <a:pPr marL="571500" marR="0" lvl="0" indent="-317500" algn="ctr" rtl="0">
              <a:spcBef>
                <a:spcPts val="0"/>
              </a:spcBef>
              <a:spcAft>
                <a:spcPts val="0"/>
              </a:spcAft>
              <a:buClr>
                <a:schemeClr val="lt1"/>
              </a:buClr>
              <a:buSzPts val="4000"/>
              <a:buFont typeface="Arial"/>
              <a:buNone/>
            </a:pPr>
            <a:endParaRPr sz="4000" b="0" i="0" u="none" strike="noStrike" cap="none">
              <a:solidFill>
                <a:schemeClr val="accent1"/>
              </a:solidFill>
              <a:latin typeface="Times New Roman"/>
              <a:ea typeface="Times New Roman"/>
              <a:cs typeface="Times New Roman"/>
              <a:sym typeface="Times New Roman"/>
            </a:endParaRPr>
          </a:p>
        </p:txBody>
      </p:sp>
      <p:sp>
        <p:nvSpPr>
          <p:cNvPr id="115" name="Google Shape;115;p16"/>
          <p:cNvSpPr/>
          <p:nvPr/>
        </p:nvSpPr>
        <p:spPr>
          <a:xfrm>
            <a:off x="3836761" y="2674338"/>
            <a:ext cx="3887603" cy="55399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3000" b="0" i="0" u="none" strike="noStrike" cap="none" dirty="0">
                <a:solidFill>
                  <a:srgbClr val="7030A0"/>
                </a:solidFill>
                <a:latin typeface="Times New Roman"/>
                <a:ea typeface="Times New Roman"/>
                <a:cs typeface="Times New Roman"/>
                <a:sym typeface="Times New Roman"/>
              </a:rPr>
              <a:t>( OC </a:t>
            </a:r>
            <a:r>
              <a:rPr lang="en-US" sz="3000" b="0" i="0" u="none" strike="noStrike" cap="none" dirty="0" err="1">
                <a:solidFill>
                  <a:srgbClr val="7030A0"/>
                </a:solidFill>
                <a:latin typeface="Times New Roman"/>
                <a:ea typeface="Times New Roman"/>
                <a:cs typeface="Times New Roman"/>
                <a:sym typeface="Times New Roman"/>
              </a:rPr>
              <a:t>nằm</a:t>
            </a:r>
            <a:r>
              <a:rPr lang="en-US" sz="3000" b="0" i="0" u="none" strike="noStrike" cap="none" dirty="0">
                <a:solidFill>
                  <a:srgbClr val="7030A0"/>
                </a:solidFill>
                <a:latin typeface="Times New Roman"/>
                <a:ea typeface="Times New Roman"/>
                <a:cs typeface="Times New Roman"/>
                <a:sym typeface="Times New Roman"/>
              </a:rPr>
              <a:t> </a:t>
            </a:r>
            <a:r>
              <a:rPr lang="en-US" sz="3000" b="0" i="0" u="none" strike="noStrike" cap="none" dirty="0" err="1">
                <a:solidFill>
                  <a:srgbClr val="7030A0"/>
                </a:solidFill>
                <a:latin typeface="Times New Roman"/>
                <a:ea typeface="Times New Roman"/>
                <a:cs typeface="Times New Roman"/>
                <a:sym typeface="Times New Roman"/>
              </a:rPr>
              <a:t>giữa</a:t>
            </a:r>
            <a:r>
              <a:rPr lang="en-US" sz="3000" b="0" i="0" u="none" strike="noStrike" cap="none" dirty="0">
                <a:solidFill>
                  <a:srgbClr val="7030A0"/>
                </a:solidFill>
                <a:latin typeface="Times New Roman"/>
                <a:ea typeface="Times New Roman"/>
                <a:cs typeface="Times New Roman"/>
                <a:sym typeface="Times New Roman"/>
              </a:rPr>
              <a:t> OA,OB)</a:t>
            </a:r>
            <a:endParaRPr sz="3000" b="0" i="0" u="none" strike="noStrike" cap="none" dirty="0">
              <a:solidFill>
                <a:srgbClr val="7030A0"/>
              </a:solidFill>
              <a:latin typeface="Times New Roman"/>
              <a:ea typeface="Times New Roman"/>
              <a:cs typeface="Times New Roman"/>
              <a:sym typeface="Times New Roman"/>
            </a:endParaRPr>
          </a:p>
        </p:txBody>
      </p:sp>
      <p:sp>
        <p:nvSpPr>
          <p:cNvPr id="117" name="Google Shape;117;p16"/>
          <p:cNvSpPr/>
          <p:nvPr/>
        </p:nvSpPr>
        <p:spPr>
          <a:xfrm>
            <a:off x="3919250" y="4652292"/>
            <a:ext cx="3887603" cy="55399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3000" b="0" i="0" u="none" strike="noStrike" cap="none" dirty="0">
                <a:solidFill>
                  <a:srgbClr val="7030A0"/>
                </a:solidFill>
                <a:latin typeface="Times New Roman"/>
                <a:ea typeface="Times New Roman"/>
                <a:cs typeface="Times New Roman"/>
                <a:sym typeface="Times New Roman"/>
              </a:rPr>
              <a:t>( OC </a:t>
            </a:r>
            <a:r>
              <a:rPr lang="en-US" sz="3000" b="0" i="0" u="none" strike="noStrike" cap="none" dirty="0" err="1">
                <a:solidFill>
                  <a:srgbClr val="7030A0"/>
                </a:solidFill>
                <a:latin typeface="Times New Roman"/>
                <a:ea typeface="Times New Roman"/>
                <a:cs typeface="Times New Roman"/>
                <a:sym typeface="Times New Roman"/>
              </a:rPr>
              <a:t>nằm</a:t>
            </a:r>
            <a:r>
              <a:rPr lang="en-US" sz="3000" b="0" i="0" u="none" strike="noStrike" cap="none" dirty="0">
                <a:solidFill>
                  <a:srgbClr val="7030A0"/>
                </a:solidFill>
                <a:latin typeface="Times New Roman"/>
                <a:ea typeface="Times New Roman"/>
                <a:cs typeface="Times New Roman"/>
                <a:sym typeface="Times New Roman"/>
              </a:rPr>
              <a:t> </a:t>
            </a:r>
            <a:r>
              <a:rPr lang="en-US" sz="3000" b="0" i="0" u="none" strike="noStrike" cap="none" dirty="0" err="1">
                <a:solidFill>
                  <a:srgbClr val="7030A0"/>
                </a:solidFill>
                <a:latin typeface="Times New Roman"/>
                <a:ea typeface="Times New Roman"/>
                <a:cs typeface="Times New Roman"/>
                <a:sym typeface="Times New Roman"/>
              </a:rPr>
              <a:t>giữa</a:t>
            </a:r>
            <a:r>
              <a:rPr lang="en-US" sz="3000" b="0" i="0" u="none" strike="noStrike" cap="none" dirty="0">
                <a:solidFill>
                  <a:srgbClr val="7030A0"/>
                </a:solidFill>
                <a:latin typeface="Times New Roman"/>
                <a:ea typeface="Times New Roman"/>
                <a:cs typeface="Times New Roman"/>
                <a:sym typeface="Times New Roman"/>
              </a:rPr>
              <a:t> OD,OB)</a:t>
            </a:r>
            <a:endParaRPr sz="3000" b="0" i="0" u="none" strike="noStrike" cap="none" dirty="0">
              <a:solidFill>
                <a:srgbClr val="7030A0"/>
              </a:solidFill>
              <a:latin typeface="Times New Roman"/>
              <a:ea typeface="Times New Roman"/>
              <a:cs typeface="Times New Roman"/>
              <a:sym typeface="Times New Roman"/>
            </a:endParaRPr>
          </a:p>
        </p:txBody>
      </p:sp>
      <p:sp>
        <p:nvSpPr>
          <p:cNvPr id="119" name="Google Shape;119;p16"/>
          <p:cNvSpPr/>
          <p:nvPr/>
        </p:nvSpPr>
        <p:spPr>
          <a:xfrm>
            <a:off x="237744" y="1475839"/>
            <a:ext cx="7424928" cy="78483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4500" b="0" i="0" u="none" strike="noStrike" cap="none">
              <a:solidFill>
                <a:srgbClr val="8DA9DB"/>
              </a:solidFill>
              <a:latin typeface="Times New Roman"/>
              <a:ea typeface="Times New Roman"/>
              <a:cs typeface="Times New Roman"/>
              <a:sym typeface="Times New Roman"/>
            </a:endParaRPr>
          </a:p>
        </p:txBody>
      </p: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4147D77D-DBB3-4C98-B0ED-F83C075E37C4}"/>
                  </a:ext>
                </a:extLst>
              </p:cNvPr>
              <p:cNvSpPr txBox="1"/>
              <p:nvPr/>
            </p:nvSpPr>
            <p:spPr>
              <a:xfrm>
                <a:off x="-708732" y="1483249"/>
                <a:ext cx="7089211" cy="601383"/>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3200" i="1" smtClean="0">
                          <a:latin typeface="Cambria Math" panose="02040503050406030204" pitchFamily="18" charset="0"/>
                        </a:rPr>
                        <m:t>𝑂𝐴</m:t>
                      </m:r>
                      <m:r>
                        <a:rPr lang="en-US" sz="3200" i="0">
                          <a:latin typeface="Cambria Math" panose="02040503050406030204" pitchFamily="18" charset="0"/>
                        </a:rPr>
                        <m:t>⊥</m:t>
                      </m:r>
                      <m:r>
                        <a:rPr lang="en-US" sz="3200" i="1">
                          <a:latin typeface="Cambria Math" panose="02040503050406030204" pitchFamily="18" charset="0"/>
                        </a:rPr>
                        <m:t>𝑂𝐶</m:t>
                      </m:r>
                      <m:r>
                        <a:rPr lang="en-US" sz="3200" i="0">
                          <a:latin typeface="Cambria Math" panose="02040503050406030204" pitchFamily="18" charset="0"/>
                        </a:rPr>
                        <m:t>⇒</m:t>
                      </m:r>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𝐴𝑂𝐶</m:t>
                          </m:r>
                        </m:e>
                      </m:acc>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90</m:t>
                          </m:r>
                        </m:e>
                        <m:sup>
                          <m:r>
                            <a:rPr lang="en-US" sz="3200" i="0">
                              <a:latin typeface="Cambria Math" panose="02040503050406030204" pitchFamily="18" charset="0"/>
                            </a:rPr>
                            <m:t>0</m:t>
                          </m:r>
                        </m:sup>
                      </m:sSup>
                    </m:oMath>
                  </m:oMathPara>
                </a14:m>
                <a:endParaRPr lang="en-US" sz="3200" dirty="0"/>
              </a:p>
            </p:txBody>
          </p:sp>
        </mc:Choice>
        <mc:Fallback xmlns="">
          <p:sp>
            <p:nvSpPr>
              <p:cNvPr id="14" name="TextBox 13">
                <a:extLst>
                  <a:ext uri="{FF2B5EF4-FFF2-40B4-BE49-F238E27FC236}">
                    <a16:creationId xmlns:a16="http://schemas.microsoft.com/office/drawing/2014/main" id="{4147D77D-DBB3-4C98-B0ED-F83C075E37C4}"/>
                  </a:ext>
                </a:extLst>
              </p:cNvPr>
              <p:cNvSpPr txBox="1">
                <a:spLocks noRot="1" noChangeAspect="1" noMove="1" noResize="1" noEditPoints="1" noAdjustHandles="1" noChangeArrowheads="1" noChangeShapeType="1" noTextEdit="1"/>
              </p:cNvSpPr>
              <p:nvPr/>
            </p:nvSpPr>
            <p:spPr>
              <a:xfrm>
                <a:off x="-708732" y="1483249"/>
                <a:ext cx="7089211" cy="601383"/>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51691B4D-2D6F-40FE-AA08-A0C8A968809D}"/>
                  </a:ext>
                </a:extLst>
              </p:cNvPr>
              <p:cNvSpPr txBox="1"/>
              <p:nvPr/>
            </p:nvSpPr>
            <p:spPr>
              <a:xfrm>
                <a:off x="-389927" y="2050646"/>
                <a:ext cx="6451600" cy="601383"/>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3200" i="1" smtClean="0">
                          <a:latin typeface="Cambria Math" panose="02040503050406030204" pitchFamily="18" charset="0"/>
                        </a:rPr>
                        <m:t>𝑂𝐵</m:t>
                      </m:r>
                      <m:r>
                        <a:rPr lang="en-US" sz="3200" i="0">
                          <a:latin typeface="Cambria Math" panose="02040503050406030204" pitchFamily="18" charset="0"/>
                        </a:rPr>
                        <m:t>⊥</m:t>
                      </m:r>
                      <m:r>
                        <a:rPr lang="en-US" sz="3200" i="1">
                          <a:latin typeface="Cambria Math" panose="02040503050406030204" pitchFamily="18" charset="0"/>
                        </a:rPr>
                        <m:t>𝑂𝐷</m:t>
                      </m:r>
                      <m:r>
                        <a:rPr lang="en-US" sz="3200" i="0">
                          <a:latin typeface="Cambria Math" panose="02040503050406030204" pitchFamily="18" charset="0"/>
                        </a:rPr>
                        <m:t>⇒</m:t>
                      </m:r>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𝐷𝑂𝐵</m:t>
                          </m:r>
                        </m:e>
                      </m:acc>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90</m:t>
                          </m:r>
                        </m:e>
                        <m:sup>
                          <m:r>
                            <a:rPr lang="en-US" sz="3200" i="0">
                              <a:latin typeface="Cambria Math" panose="02040503050406030204" pitchFamily="18" charset="0"/>
                            </a:rPr>
                            <m:t>0</m:t>
                          </m:r>
                        </m:sup>
                      </m:sSup>
                    </m:oMath>
                  </m:oMathPara>
                </a14:m>
                <a:endParaRPr lang="en-US" sz="3200" dirty="0"/>
              </a:p>
            </p:txBody>
          </p:sp>
        </mc:Choice>
        <mc:Fallback xmlns="">
          <p:sp>
            <p:nvSpPr>
              <p:cNvPr id="16" name="TextBox 15">
                <a:extLst>
                  <a:ext uri="{FF2B5EF4-FFF2-40B4-BE49-F238E27FC236}">
                    <a16:creationId xmlns:a16="http://schemas.microsoft.com/office/drawing/2014/main" id="{51691B4D-2D6F-40FE-AA08-A0C8A968809D}"/>
                  </a:ext>
                </a:extLst>
              </p:cNvPr>
              <p:cNvSpPr txBox="1">
                <a:spLocks noRot="1" noChangeAspect="1" noMove="1" noResize="1" noEditPoints="1" noAdjustHandles="1" noChangeArrowheads="1" noChangeShapeType="1" noTextEdit="1"/>
              </p:cNvSpPr>
              <p:nvPr/>
            </p:nvSpPr>
            <p:spPr>
              <a:xfrm>
                <a:off x="-389927" y="2050646"/>
                <a:ext cx="6451600" cy="601383"/>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E42056EA-C2B9-4707-BD4B-1A6A07396FB0}"/>
                  </a:ext>
                </a:extLst>
              </p:cNvPr>
              <p:cNvSpPr txBox="1"/>
              <p:nvPr/>
            </p:nvSpPr>
            <p:spPr>
              <a:xfrm>
                <a:off x="-967528" y="2649044"/>
                <a:ext cx="6451600" cy="151361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m>
                        <m:mPr>
                          <m:plcHide m:val="on"/>
                          <m:mcs>
                            <m:mc>
                              <m:mcPr>
                                <m:count m:val="1"/>
                                <m:mcJc m:val="center"/>
                              </m:mcPr>
                            </m:mc>
                          </m:mcs>
                          <m:ctrlPr>
                            <a:rPr lang="en-US" sz="3200" i="1" smtClean="0">
                              <a:solidFill>
                                <a:srgbClr val="836967"/>
                              </a:solidFill>
                              <a:latin typeface="Cambria Math" panose="02040503050406030204" pitchFamily="18" charset="0"/>
                            </a:rPr>
                          </m:ctrlPr>
                        </m:mPr>
                        <m:mr>
                          <m:e>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𝐴𝑂𝐶</m:t>
                                </m:r>
                              </m:e>
                            </m:acc>
                            <m:r>
                              <a:rPr lang="en-US" sz="3200" i="0">
                                <a:latin typeface="Cambria Math" panose="02040503050406030204" pitchFamily="18" charset="0"/>
                              </a:rPr>
                              <m:t>+</m:t>
                            </m:r>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𝐶𝑂𝐵</m:t>
                                </m:r>
                              </m:e>
                            </m:acc>
                            <m:r>
                              <a:rPr lang="en-US" sz="3200" i="0">
                                <a:latin typeface="Cambria Math" panose="02040503050406030204" pitchFamily="18" charset="0"/>
                              </a:rPr>
                              <m:t>=</m:t>
                            </m:r>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𝐴𝑂𝐵</m:t>
                                </m:r>
                              </m:e>
                            </m:acc>
                          </m:e>
                        </m:mr>
                        <m:mr>
                          <m:e>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90</m:t>
                                </m:r>
                              </m:e>
                              <m:sup>
                                <m:r>
                                  <a:rPr lang="en-US" sz="3200" i="0">
                                    <a:latin typeface="Cambria Math" panose="02040503050406030204" pitchFamily="18" charset="0"/>
                                  </a:rPr>
                                  <m:t>0</m:t>
                                </m:r>
                              </m:sup>
                            </m:sSup>
                            <m:r>
                              <a:rPr lang="en-US" sz="3200" i="0">
                                <a:latin typeface="Cambria Math" panose="02040503050406030204" pitchFamily="18" charset="0"/>
                              </a:rPr>
                              <m:t>+</m:t>
                            </m:r>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𝐶𝑂𝐵</m:t>
                                </m:r>
                              </m:e>
                            </m:acc>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130</m:t>
                                </m:r>
                              </m:e>
                              <m:sup>
                                <m:r>
                                  <a:rPr lang="en-US" sz="3200" i="0">
                                    <a:latin typeface="Cambria Math" panose="02040503050406030204" pitchFamily="18" charset="0"/>
                                  </a:rPr>
                                  <m:t>0</m:t>
                                </m:r>
                              </m:sup>
                            </m:sSup>
                          </m:e>
                        </m:mr>
                        <m:mr>
                          <m:e>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𝐶𝑂𝐵</m:t>
                                </m:r>
                              </m:e>
                            </m:acc>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40</m:t>
                                </m:r>
                              </m:e>
                              <m:sup>
                                <m:r>
                                  <a:rPr lang="en-US" sz="3200" i="0">
                                    <a:latin typeface="Cambria Math" panose="02040503050406030204" pitchFamily="18" charset="0"/>
                                  </a:rPr>
                                  <m:t>0</m:t>
                                </m:r>
                              </m:sup>
                            </m:sSup>
                          </m:e>
                        </m:mr>
                      </m:m>
                    </m:oMath>
                  </m:oMathPara>
                </a14:m>
                <a:endParaRPr lang="en-US" sz="3200" dirty="0"/>
              </a:p>
            </p:txBody>
          </p:sp>
        </mc:Choice>
        <mc:Fallback xmlns="">
          <p:sp>
            <p:nvSpPr>
              <p:cNvPr id="18" name="TextBox 17">
                <a:extLst>
                  <a:ext uri="{FF2B5EF4-FFF2-40B4-BE49-F238E27FC236}">
                    <a16:creationId xmlns:a16="http://schemas.microsoft.com/office/drawing/2014/main" id="{E42056EA-C2B9-4707-BD4B-1A6A07396FB0}"/>
                  </a:ext>
                </a:extLst>
              </p:cNvPr>
              <p:cNvSpPr txBox="1">
                <a:spLocks noRot="1" noChangeAspect="1" noMove="1" noResize="1" noEditPoints="1" noAdjustHandles="1" noChangeArrowheads="1" noChangeShapeType="1" noTextEdit="1"/>
              </p:cNvSpPr>
              <p:nvPr/>
            </p:nvSpPr>
            <p:spPr>
              <a:xfrm>
                <a:off x="-967528" y="2649044"/>
                <a:ext cx="6451600" cy="1513619"/>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0" name="TextBox 19">
                <a:extLst>
                  <a:ext uri="{FF2B5EF4-FFF2-40B4-BE49-F238E27FC236}">
                    <a16:creationId xmlns:a16="http://schemas.microsoft.com/office/drawing/2014/main" id="{2F3B5245-56CD-4AC6-B2F9-5696D1CDAB24}"/>
                  </a:ext>
                </a:extLst>
              </p:cNvPr>
              <p:cNvSpPr txBox="1"/>
              <p:nvPr/>
            </p:nvSpPr>
            <p:spPr>
              <a:xfrm>
                <a:off x="-1306944" y="4662106"/>
                <a:ext cx="6578600" cy="151361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m>
                        <m:mPr>
                          <m:plcHide m:val="on"/>
                          <m:mcs>
                            <m:mc>
                              <m:mcPr>
                                <m:count m:val="1"/>
                                <m:mcJc m:val="center"/>
                              </m:mcPr>
                            </m:mc>
                          </m:mcs>
                          <m:ctrlPr>
                            <a:rPr lang="en-US" sz="3200" i="1" smtClean="0">
                              <a:solidFill>
                                <a:srgbClr val="836967"/>
                              </a:solidFill>
                              <a:latin typeface="Cambria Math" panose="02040503050406030204" pitchFamily="18" charset="0"/>
                            </a:rPr>
                          </m:ctrlPr>
                        </m:mPr>
                        <m:mr>
                          <m:e>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𝐷𝑂𝐶</m:t>
                                </m:r>
                              </m:e>
                            </m:acc>
                            <m:r>
                              <a:rPr lang="en-US" sz="3200" i="0">
                                <a:latin typeface="Cambria Math" panose="02040503050406030204" pitchFamily="18" charset="0"/>
                              </a:rPr>
                              <m:t>+</m:t>
                            </m:r>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𝐶𝑂𝐵</m:t>
                                </m:r>
                              </m:e>
                            </m:acc>
                            <m:r>
                              <a:rPr lang="en-US" sz="3200" i="0">
                                <a:latin typeface="Cambria Math" panose="02040503050406030204" pitchFamily="18" charset="0"/>
                              </a:rPr>
                              <m:t>=</m:t>
                            </m:r>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𝐷𝑂𝐵</m:t>
                                </m:r>
                              </m:e>
                            </m:acc>
                          </m:e>
                        </m:mr>
                        <m:mr>
                          <m:e>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𝐷𝑂𝐶</m:t>
                                </m:r>
                              </m:e>
                            </m:acc>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40</m:t>
                                </m:r>
                              </m:e>
                              <m:sup>
                                <m:r>
                                  <a:rPr lang="en-US" sz="3200" i="0">
                                    <a:latin typeface="Cambria Math" panose="02040503050406030204" pitchFamily="18" charset="0"/>
                                  </a:rPr>
                                  <m:t>0</m:t>
                                </m:r>
                              </m:sup>
                            </m:sSup>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90</m:t>
                                </m:r>
                              </m:e>
                              <m:sup>
                                <m:r>
                                  <a:rPr lang="en-US" sz="3200" i="0">
                                    <a:latin typeface="Cambria Math" panose="02040503050406030204" pitchFamily="18" charset="0"/>
                                  </a:rPr>
                                  <m:t>0</m:t>
                                </m:r>
                              </m:sup>
                            </m:sSup>
                          </m:e>
                        </m:mr>
                        <m:mr>
                          <m:e>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𝐷𝑂𝐶</m:t>
                                </m:r>
                              </m:e>
                            </m:acc>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50</m:t>
                                </m:r>
                              </m:e>
                              <m:sup>
                                <m:r>
                                  <a:rPr lang="en-US" sz="3200" i="0">
                                    <a:latin typeface="Cambria Math" panose="02040503050406030204" pitchFamily="18" charset="0"/>
                                  </a:rPr>
                                  <m:t>0</m:t>
                                </m:r>
                              </m:sup>
                            </m:sSup>
                          </m:e>
                        </m:mr>
                      </m:m>
                    </m:oMath>
                  </m:oMathPara>
                </a14:m>
                <a:endParaRPr lang="en-US" sz="3200" dirty="0"/>
              </a:p>
            </p:txBody>
          </p:sp>
        </mc:Choice>
        <mc:Fallback>
          <p:sp>
            <p:nvSpPr>
              <p:cNvPr id="20" name="TextBox 19">
                <a:extLst>
                  <a:ext uri="{FF2B5EF4-FFF2-40B4-BE49-F238E27FC236}">
                    <a16:creationId xmlns:a16="http://schemas.microsoft.com/office/drawing/2014/main" id="{2F3B5245-56CD-4AC6-B2F9-5696D1CDAB24}"/>
                  </a:ext>
                </a:extLst>
              </p:cNvPr>
              <p:cNvSpPr txBox="1">
                <a:spLocks noRot="1" noChangeAspect="1" noMove="1" noResize="1" noEditPoints="1" noAdjustHandles="1" noChangeArrowheads="1" noChangeShapeType="1" noTextEdit="1"/>
              </p:cNvSpPr>
              <p:nvPr/>
            </p:nvSpPr>
            <p:spPr>
              <a:xfrm>
                <a:off x="-1306944" y="4662106"/>
                <a:ext cx="6578600" cy="1513619"/>
              </a:xfrm>
              <a:prstGeom prst="rect">
                <a:avLst/>
              </a:prstGeom>
              <a:blipFill>
                <a:blip r:embed="rId7"/>
                <a:stretch>
                  <a:fillRect/>
                </a:stretch>
              </a:blipFill>
            </p:spPr>
            <p:txBody>
              <a:bodyPr/>
              <a:lstStyle/>
              <a:p>
                <a:r>
                  <a:rPr lang="en-US">
                    <a:noFill/>
                  </a:rPr>
                  <a:t> </a:t>
                </a:r>
              </a:p>
            </p:txBody>
          </p:sp>
        </mc:Fallback>
      </mc:AlternateContent>
    </p:spTree>
  </p:cSld>
  <p:clrMapOvr>
    <a:masterClrMapping/>
  </p:clrMapOvr>
  <mc:AlternateContent xmlns:mc="http://schemas.openxmlformats.org/markup-compatibility/2006" xmlns:p14="http://schemas.microsoft.com/office/powerpoint/2010/main">
    <mc:Choice Requires="p14">
      <p:transition spd="slow" p14:dur="1400">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0">
                                            <p:txEl>
                                              <p:pRg st="0" end="0"/>
                                            </p:txEl>
                                          </p:spTgt>
                                        </p:tgtEl>
                                        <p:attrNameLst>
                                          <p:attrName>style.visibility</p:attrName>
                                        </p:attrNameLst>
                                      </p:cBhvr>
                                      <p:to>
                                        <p:strVal val="visible"/>
                                      </p:to>
                                    </p:set>
                                    <p:animEffect transition="in" filter="fade">
                                      <p:cBhvr>
                                        <p:cTn id="7" dur="2000"/>
                                        <p:tgtEl>
                                          <p:spTgt spid="1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1"/>
                                        </p:tgtEl>
                                        <p:attrNameLst>
                                          <p:attrName>style.visibility</p:attrName>
                                        </p:attrNameLst>
                                      </p:cBhvr>
                                      <p:to>
                                        <p:strVal val="visible"/>
                                      </p:to>
                                    </p:set>
                                    <p:animEffect transition="in" filter="fade">
                                      <p:cBhvr>
                                        <p:cTn id="12" dur="500"/>
                                        <p:tgtEl>
                                          <p:spTgt spid="11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arn(inVertical)">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barn(inVertical)">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15"/>
                                        </p:tgtEl>
                                        <p:attrNameLst>
                                          <p:attrName>style.visibility</p:attrName>
                                        </p:attrNameLst>
                                      </p:cBhvr>
                                      <p:to>
                                        <p:strVal val="visible"/>
                                      </p:to>
                                    </p:set>
                                    <p:anim calcmode="lin" valueType="num">
                                      <p:cBhvr additive="base">
                                        <p:cTn id="27" dur="500"/>
                                        <p:tgtEl>
                                          <p:spTgt spid="115"/>
                                        </p:tgtEl>
                                        <p:attrNameLst>
                                          <p:attrName>ppt_y</p:attrName>
                                        </p:attrNameLst>
                                      </p:cBhvr>
                                      <p:tavLst>
                                        <p:tav tm="0">
                                          <p:val>
                                            <p:strVal val="#ppt_y+1"/>
                                          </p:val>
                                        </p:tav>
                                        <p:tav tm="100000">
                                          <p:val>
                                            <p:strVal val="#ppt_y"/>
                                          </p:val>
                                        </p:tav>
                                      </p:tavLst>
                                    </p:anim>
                                  </p:childTnLst>
                                </p:cTn>
                              </p:par>
                              <p:par>
                                <p:cTn id="28" presetID="16" presetClass="entr" presetSubtype="21" fill="hold" grpId="0" nodeType="with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barn(inVertical)">
                                      <p:cBhvr>
                                        <p:cTn id="30" dur="500"/>
                                        <p:tgtEl>
                                          <p:spTgt spid="18"/>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17"/>
                                        </p:tgtEl>
                                        <p:attrNameLst>
                                          <p:attrName>style.visibility</p:attrName>
                                        </p:attrNameLst>
                                      </p:cBhvr>
                                      <p:to>
                                        <p:strVal val="visible"/>
                                      </p:to>
                                    </p:set>
                                    <p:anim calcmode="lin" valueType="num">
                                      <p:cBhvr additive="base">
                                        <p:cTn id="35" dur="500"/>
                                        <p:tgtEl>
                                          <p:spTgt spid="117"/>
                                        </p:tgtEl>
                                        <p:attrNameLst>
                                          <p:attrName>ppt_y</p:attrName>
                                        </p:attrNameLst>
                                      </p:cBhvr>
                                      <p:tavLst>
                                        <p:tav tm="0">
                                          <p:val>
                                            <p:strVal val="#ppt_y+1"/>
                                          </p:val>
                                        </p:tav>
                                        <p:tav tm="100000">
                                          <p:val>
                                            <p:strVal val="#ppt_y"/>
                                          </p:val>
                                        </p:tav>
                                      </p:tavLst>
                                    </p:anim>
                                  </p:childTnLst>
                                </p:cTn>
                              </p:par>
                              <p:par>
                                <p:cTn id="36" presetID="16" presetClass="entr" presetSubtype="21" fill="hold" grpId="0" nodeType="with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barn(inVertical)">
                                      <p:cBhvr>
                                        <p:cTn id="3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P spid="18" grpId="0"/>
      <p:bldP spid="2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7"/>
          <p:cNvSpPr/>
          <p:nvPr/>
        </p:nvSpPr>
        <p:spPr>
          <a:xfrm>
            <a:off x="298450" y="267231"/>
            <a:ext cx="4182110" cy="1323439"/>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8000" b="1" i="0" u="none" strike="noStrike" cap="none" dirty="0" err="1">
                <a:solidFill>
                  <a:srgbClr val="FFFF00"/>
                </a:solidFill>
                <a:latin typeface="Arial"/>
                <a:ea typeface="Arial"/>
                <a:cs typeface="Arial"/>
                <a:sym typeface="Arial"/>
              </a:rPr>
              <a:t>Bài</a:t>
            </a:r>
            <a:r>
              <a:rPr lang="en-US" sz="8000" b="1" i="0" u="none" strike="noStrike" cap="none" dirty="0">
                <a:solidFill>
                  <a:srgbClr val="FFFF00"/>
                </a:solidFill>
                <a:latin typeface="Arial"/>
                <a:ea typeface="Arial"/>
                <a:cs typeface="Arial"/>
                <a:sym typeface="Arial"/>
              </a:rPr>
              <a:t> 2:</a:t>
            </a:r>
            <a:endParaRPr sz="8000" b="1" i="0" u="none" strike="noStrike" cap="none" dirty="0">
              <a:solidFill>
                <a:srgbClr val="FFFF00"/>
              </a:solidFill>
              <a:latin typeface="Arial"/>
              <a:ea typeface="Arial"/>
              <a:cs typeface="Arial"/>
              <a:sym typeface="Arial"/>
            </a:endParaRPr>
          </a:p>
        </p:txBody>
      </p:sp>
      <p:sp>
        <p:nvSpPr>
          <p:cNvPr id="126" name="Google Shape;126;p17"/>
          <p:cNvSpPr/>
          <p:nvPr/>
        </p:nvSpPr>
        <p:spPr>
          <a:xfrm>
            <a:off x="182540" y="1591618"/>
            <a:ext cx="11595100" cy="304609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200" b="1" i="0" u="sng" strike="noStrike" cap="none" dirty="0" err="1">
                <a:solidFill>
                  <a:schemeClr val="dk1"/>
                </a:solidFill>
                <a:latin typeface="Times New Roman"/>
                <a:ea typeface="Times New Roman"/>
                <a:cs typeface="Times New Roman"/>
                <a:sym typeface="Times New Roman"/>
              </a:rPr>
              <a:t>Bài</a:t>
            </a:r>
            <a:r>
              <a:rPr lang="en-US" sz="3200" b="1" i="0" u="sng" strike="noStrike" cap="none" dirty="0">
                <a:solidFill>
                  <a:schemeClr val="dk1"/>
                </a:solidFill>
                <a:latin typeface="Times New Roman"/>
                <a:ea typeface="Times New Roman"/>
                <a:cs typeface="Times New Roman"/>
                <a:sym typeface="Times New Roman"/>
              </a:rPr>
              <a:t> 2 </a:t>
            </a:r>
            <a:r>
              <a:rPr lang="en-US" sz="3200" b="1" i="0" u="none" strike="noStrike" cap="none" dirty="0">
                <a:solidFill>
                  <a:schemeClr val="dk1"/>
                </a:solidFill>
                <a:latin typeface="Times New Roman"/>
                <a:ea typeface="Times New Roman"/>
                <a:cs typeface="Times New Roman"/>
                <a:sym typeface="Times New Roman"/>
              </a:rPr>
              <a:t>: Cho </a:t>
            </a:r>
            <a:r>
              <a:rPr lang="en-US" sz="3200" b="1" i="0" u="none" strike="noStrike" cap="none" dirty="0" err="1">
                <a:solidFill>
                  <a:schemeClr val="dk1"/>
                </a:solidFill>
                <a:latin typeface="Times New Roman"/>
                <a:ea typeface="Times New Roman"/>
                <a:cs typeface="Times New Roman"/>
                <a:sym typeface="Times New Roman"/>
              </a:rPr>
              <a:t>xÔy</a:t>
            </a:r>
            <a:r>
              <a:rPr lang="en-US" sz="3200" b="1" i="0" u="none" strike="noStrike" cap="none" dirty="0">
                <a:solidFill>
                  <a:schemeClr val="dk1"/>
                </a:solidFill>
                <a:latin typeface="Times New Roman"/>
                <a:ea typeface="Times New Roman"/>
                <a:cs typeface="Times New Roman"/>
                <a:sym typeface="Times New Roman"/>
              </a:rPr>
              <a:t>=120</a:t>
            </a:r>
            <a:r>
              <a:rPr lang="en-US" sz="3200" b="1" i="0" u="none" strike="noStrike" cap="none" baseline="30000" dirty="0">
                <a:solidFill>
                  <a:schemeClr val="dk1"/>
                </a:solidFill>
                <a:latin typeface="Times New Roman"/>
                <a:ea typeface="Times New Roman"/>
                <a:cs typeface="Times New Roman"/>
                <a:sym typeface="Times New Roman"/>
              </a:rPr>
              <a:t>0  </a:t>
            </a:r>
            <a:r>
              <a:rPr lang="en-US" sz="3200" b="1" i="0" u="none" strike="noStrike" cap="none" dirty="0">
                <a:solidFill>
                  <a:schemeClr val="dk1"/>
                </a:solidFill>
                <a:latin typeface="Times New Roman"/>
                <a:ea typeface="Times New Roman"/>
                <a:cs typeface="Times New Roman"/>
                <a:sym typeface="Times New Roman"/>
              </a:rPr>
              <a:t>. Ở </a:t>
            </a:r>
            <a:r>
              <a:rPr lang="en-US" sz="3200" b="1" i="0" u="none" strike="noStrike" cap="none" dirty="0" err="1">
                <a:solidFill>
                  <a:schemeClr val="dk1"/>
                </a:solidFill>
                <a:latin typeface="Times New Roman"/>
                <a:ea typeface="Times New Roman"/>
                <a:cs typeface="Times New Roman"/>
                <a:sym typeface="Times New Roman"/>
              </a:rPr>
              <a:t>phía</a:t>
            </a:r>
            <a:r>
              <a:rPr lang="en-US" sz="3200" b="1" i="0" u="none" strike="noStrike" cap="none" dirty="0">
                <a:solidFill>
                  <a:schemeClr val="dk1"/>
                </a:solidFill>
                <a:latin typeface="Times New Roman"/>
                <a:ea typeface="Times New Roman"/>
                <a:cs typeface="Times New Roman"/>
                <a:sym typeface="Times New Roman"/>
              </a:rPr>
              <a:t> </a:t>
            </a:r>
            <a:r>
              <a:rPr lang="en-US" sz="3200" b="1" i="0" u="none" strike="noStrike" cap="none" dirty="0" err="1">
                <a:solidFill>
                  <a:schemeClr val="dk1"/>
                </a:solidFill>
                <a:latin typeface="Times New Roman"/>
                <a:ea typeface="Times New Roman"/>
                <a:cs typeface="Times New Roman"/>
                <a:sym typeface="Times New Roman"/>
              </a:rPr>
              <a:t>ngoài</a:t>
            </a:r>
            <a:r>
              <a:rPr lang="en-US" sz="3200" b="1" i="0" u="none" strike="noStrike" cap="none" dirty="0">
                <a:solidFill>
                  <a:schemeClr val="dk1"/>
                </a:solidFill>
                <a:latin typeface="Times New Roman"/>
                <a:ea typeface="Times New Roman"/>
                <a:cs typeface="Times New Roman"/>
                <a:sym typeface="Times New Roman"/>
              </a:rPr>
              <a:t> </a:t>
            </a:r>
            <a:r>
              <a:rPr lang="en-US" sz="3200" b="1" i="0" u="none" strike="noStrike" cap="none" dirty="0" err="1">
                <a:solidFill>
                  <a:schemeClr val="dk1"/>
                </a:solidFill>
                <a:latin typeface="Times New Roman"/>
                <a:ea typeface="Times New Roman"/>
                <a:cs typeface="Times New Roman"/>
                <a:sym typeface="Times New Roman"/>
              </a:rPr>
              <a:t>của</a:t>
            </a:r>
            <a:r>
              <a:rPr lang="en-US" sz="3200" b="1" i="0" u="none" strike="noStrike" cap="none" dirty="0">
                <a:solidFill>
                  <a:schemeClr val="dk1"/>
                </a:solidFill>
                <a:latin typeface="Times New Roman"/>
                <a:ea typeface="Times New Roman"/>
                <a:cs typeface="Times New Roman"/>
                <a:sym typeface="Times New Roman"/>
              </a:rPr>
              <a:t> </a:t>
            </a:r>
            <a:r>
              <a:rPr lang="en-US" sz="3200" b="1" i="0" u="none" strike="noStrike" cap="none" dirty="0" err="1">
                <a:solidFill>
                  <a:schemeClr val="dk1"/>
                </a:solidFill>
                <a:latin typeface="Times New Roman"/>
                <a:ea typeface="Times New Roman"/>
                <a:cs typeface="Times New Roman"/>
                <a:sym typeface="Times New Roman"/>
              </a:rPr>
              <a:t>góc</a:t>
            </a:r>
            <a:r>
              <a:rPr lang="en-US" sz="3200" b="1" i="0" u="none" strike="noStrike" cap="none" dirty="0">
                <a:solidFill>
                  <a:schemeClr val="dk1"/>
                </a:solidFill>
                <a:latin typeface="Times New Roman"/>
                <a:ea typeface="Times New Roman"/>
                <a:cs typeface="Times New Roman"/>
                <a:sym typeface="Times New Roman"/>
              </a:rPr>
              <a:t> </a:t>
            </a:r>
            <a:r>
              <a:rPr lang="en-US" sz="3200" b="1" i="0" u="none" strike="noStrike" cap="none" dirty="0" err="1">
                <a:solidFill>
                  <a:schemeClr val="dk1"/>
                </a:solidFill>
                <a:latin typeface="Times New Roman"/>
                <a:ea typeface="Times New Roman"/>
                <a:cs typeface="Times New Roman"/>
                <a:sym typeface="Times New Roman"/>
              </a:rPr>
              <a:t>vẽ</a:t>
            </a:r>
            <a:r>
              <a:rPr lang="en-US" sz="3200" b="1" i="0" u="none" strike="noStrike" cap="none" dirty="0">
                <a:solidFill>
                  <a:schemeClr val="dk1"/>
                </a:solidFill>
                <a:latin typeface="Times New Roman"/>
                <a:ea typeface="Times New Roman"/>
                <a:cs typeface="Times New Roman"/>
                <a:sym typeface="Times New Roman"/>
              </a:rPr>
              <a:t> 2 </a:t>
            </a:r>
            <a:r>
              <a:rPr lang="en-US" sz="3200" b="1" i="0" u="none" strike="noStrike" cap="none" dirty="0" err="1">
                <a:solidFill>
                  <a:schemeClr val="dk1"/>
                </a:solidFill>
                <a:latin typeface="Times New Roman"/>
                <a:ea typeface="Times New Roman"/>
                <a:cs typeface="Times New Roman"/>
                <a:sym typeface="Times New Roman"/>
              </a:rPr>
              <a:t>tia</a:t>
            </a:r>
            <a:r>
              <a:rPr lang="en-US" sz="3200" b="1" i="0" u="none" strike="noStrike" cap="none" dirty="0">
                <a:solidFill>
                  <a:schemeClr val="dk1"/>
                </a:solidFill>
                <a:latin typeface="Times New Roman"/>
                <a:ea typeface="Times New Roman"/>
                <a:cs typeface="Times New Roman"/>
                <a:sym typeface="Times New Roman"/>
              </a:rPr>
              <a:t> </a:t>
            </a:r>
            <a:r>
              <a:rPr lang="en-US" sz="3200" b="1" i="0" u="none" strike="noStrike" cap="none" dirty="0" err="1">
                <a:solidFill>
                  <a:schemeClr val="dk1"/>
                </a:solidFill>
                <a:latin typeface="Times New Roman"/>
                <a:ea typeface="Times New Roman"/>
                <a:cs typeface="Times New Roman"/>
                <a:sym typeface="Times New Roman"/>
              </a:rPr>
              <a:t>Oc,Od</a:t>
            </a:r>
            <a:r>
              <a:rPr lang="en-US" sz="3200" b="1" i="0" u="none" strike="noStrike" cap="none" dirty="0">
                <a:solidFill>
                  <a:schemeClr val="dk1"/>
                </a:solidFill>
                <a:latin typeface="Times New Roman"/>
                <a:ea typeface="Times New Roman"/>
                <a:cs typeface="Times New Roman"/>
                <a:sym typeface="Times New Roman"/>
              </a:rPr>
              <a:t> </a:t>
            </a:r>
            <a:r>
              <a:rPr lang="en-US" sz="3200" b="1" i="0" u="none" strike="noStrike" cap="none" dirty="0" err="1">
                <a:solidFill>
                  <a:schemeClr val="dk1"/>
                </a:solidFill>
                <a:latin typeface="Times New Roman"/>
                <a:ea typeface="Times New Roman"/>
                <a:cs typeface="Times New Roman"/>
                <a:sym typeface="Times New Roman"/>
              </a:rPr>
              <a:t>sao</a:t>
            </a:r>
            <a:r>
              <a:rPr lang="en-US" sz="3200" b="1" i="0" u="none" strike="noStrike" cap="none" dirty="0">
                <a:solidFill>
                  <a:schemeClr val="dk1"/>
                </a:solidFill>
                <a:latin typeface="Times New Roman"/>
                <a:ea typeface="Times New Roman"/>
                <a:cs typeface="Times New Roman"/>
                <a:sym typeface="Times New Roman"/>
              </a:rPr>
              <a:t> </a:t>
            </a:r>
            <a:r>
              <a:rPr lang="en-US" sz="3200" b="1" i="0" u="none" strike="noStrike" cap="none" dirty="0" err="1">
                <a:solidFill>
                  <a:schemeClr val="dk1"/>
                </a:solidFill>
                <a:latin typeface="Times New Roman"/>
                <a:ea typeface="Times New Roman"/>
                <a:cs typeface="Times New Roman"/>
                <a:sym typeface="Times New Roman"/>
              </a:rPr>
              <a:t>cho</a:t>
            </a:r>
            <a:r>
              <a:rPr lang="en-US" sz="3200" b="1" i="0" u="none" strike="noStrike" cap="none" dirty="0">
                <a:solidFill>
                  <a:schemeClr val="dk1"/>
                </a:solidFill>
                <a:latin typeface="Times New Roman"/>
                <a:ea typeface="Times New Roman"/>
                <a:cs typeface="Times New Roman"/>
                <a:sym typeface="Times New Roman"/>
              </a:rPr>
              <a:t> Od ⊥Ox, </a:t>
            </a:r>
            <a:r>
              <a:rPr lang="en-US" sz="3200" b="1" i="0" u="none" strike="noStrike" cap="none" dirty="0" err="1">
                <a:solidFill>
                  <a:schemeClr val="dk1"/>
                </a:solidFill>
                <a:latin typeface="Times New Roman"/>
                <a:ea typeface="Times New Roman"/>
                <a:cs typeface="Times New Roman"/>
                <a:sym typeface="Times New Roman"/>
              </a:rPr>
              <a:t>Oc⊥Oy</a:t>
            </a:r>
            <a:r>
              <a:rPr lang="en-US" sz="3200" b="1" i="0" u="none" strike="noStrike" cap="none" dirty="0">
                <a:solidFill>
                  <a:schemeClr val="dk1"/>
                </a:solidFill>
                <a:latin typeface="Times New Roman"/>
                <a:ea typeface="Times New Roman"/>
                <a:cs typeface="Times New Roman"/>
                <a:sym typeface="Times New Roman"/>
              </a:rPr>
              <a:t>  . </a:t>
            </a:r>
            <a:r>
              <a:rPr lang="en-US" sz="3200" b="1" i="0" u="none" strike="noStrike" cap="none" dirty="0" err="1">
                <a:solidFill>
                  <a:schemeClr val="dk1"/>
                </a:solidFill>
                <a:latin typeface="Times New Roman"/>
                <a:ea typeface="Times New Roman"/>
                <a:cs typeface="Times New Roman"/>
                <a:sym typeface="Times New Roman"/>
              </a:rPr>
              <a:t>Gọi</a:t>
            </a:r>
            <a:r>
              <a:rPr lang="en-US" sz="3200" b="1" i="0" u="none" strike="noStrike" cap="none" dirty="0">
                <a:solidFill>
                  <a:schemeClr val="dk1"/>
                </a:solidFill>
                <a:latin typeface="Times New Roman"/>
                <a:ea typeface="Times New Roman"/>
                <a:cs typeface="Times New Roman"/>
                <a:sym typeface="Times New Roman"/>
              </a:rPr>
              <a:t> Om </a:t>
            </a:r>
            <a:r>
              <a:rPr lang="en-US" sz="3200" b="1" i="0" u="none" strike="noStrike" cap="none" dirty="0" err="1">
                <a:solidFill>
                  <a:schemeClr val="dk1"/>
                </a:solidFill>
                <a:latin typeface="Times New Roman"/>
                <a:ea typeface="Times New Roman"/>
                <a:cs typeface="Times New Roman"/>
                <a:sym typeface="Times New Roman"/>
              </a:rPr>
              <a:t>là</a:t>
            </a:r>
            <a:r>
              <a:rPr lang="en-US" sz="3200" b="1" i="0" u="none" strike="noStrike" cap="none" dirty="0">
                <a:solidFill>
                  <a:schemeClr val="dk1"/>
                </a:solidFill>
                <a:latin typeface="Times New Roman"/>
                <a:ea typeface="Times New Roman"/>
                <a:cs typeface="Times New Roman"/>
                <a:sym typeface="Times New Roman"/>
              </a:rPr>
              <a:t>  </a:t>
            </a:r>
            <a:r>
              <a:rPr lang="en-US" sz="3200" b="1" i="0" u="none" strike="noStrike" cap="none" dirty="0" err="1">
                <a:solidFill>
                  <a:schemeClr val="dk1"/>
                </a:solidFill>
                <a:latin typeface="Times New Roman"/>
                <a:ea typeface="Times New Roman"/>
                <a:cs typeface="Times New Roman"/>
                <a:sym typeface="Times New Roman"/>
              </a:rPr>
              <a:t>tia</a:t>
            </a:r>
            <a:r>
              <a:rPr lang="en-US" sz="3200" b="1" i="0" u="none" strike="noStrike" cap="none" dirty="0">
                <a:solidFill>
                  <a:schemeClr val="dk1"/>
                </a:solidFill>
                <a:latin typeface="Times New Roman"/>
                <a:ea typeface="Times New Roman"/>
                <a:cs typeface="Times New Roman"/>
                <a:sym typeface="Times New Roman"/>
              </a:rPr>
              <a:t> </a:t>
            </a:r>
            <a:r>
              <a:rPr lang="en-US" sz="3200" b="1" i="0" u="none" strike="noStrike" cap="none" dirty="0" err="1">
                <a:solidFill>
                  <a:schemeClr val="dk1"/>
                </a:solidFill>
                <a:latin typeface="Times New Roman"/>
                <a:ea typeface="Times New Roman"/>
                <a:cs typeface="Times New Roman"/>
                <a:sym typeface="Times New Roman"/>
              </a:rPr>
              <a:t>phân</a:t>
            </a:r>
            <a:r>
              <a:rPr lang="en-US" sz="3200" b="1" i="0" u="none" strike="noStrike" cap="none" dirty="0">
                <a:solidFill>
                  <a:schemeClr val="dk1"/>
                </a:solidFill>
                <a:latin typeface="Times New Roman"/>
                <a:ea typeface="Times New Roman"/>
                <a:cs typeface="Times New Roman"/>
                <a:sym typeface="Times New Roman"/>
              </a:rPr>
              <a:t> </a:t>
            </a:r>
            <a:r>
              <a:rPr lang="en-US" sz="3200" b="1" i="0" u="none" strike="noStrike" cap="none" dirty="0" err="1">
                <a:solidFill>
                  <a:schemeClr val="dk1"/>
                </a:solidFill>
                <a:latin typeface="Times New Roman"/>
                <a:ea typeface="Times New Roman"/>
                <a:cs typeface="Times New Roman"/>
                <a:sym typeface="Times New Roman"/>
              </a:rPr>
              <a:t>giác</a:t>
            </a:r>
            <a:r>
              <a:rPr lang="en-US" sz="3200" b="1" i="0" u="none" strike="noStrike" cap="none" dirty="0">
                <a:solidFill>
                  <a:schemeClr val="dk1"/>
                </a:solidFill>
                <a:latin typeface="Times New Roman"/>
                <a:ea typeface="Times New Roman"/>
                <a:cs typeface="Times New Roman"/>
                <a:sym typeface="Times New Roman"/>
              </a:rPr>
              <a:t> </a:t>
            </a:r>
            <a:r>
              <a:rPr lang="en-US" sz="3200" b="1" i="0" u="none" strike="noStrike" cap="none" dirty="0" err="1">
                <a:solidFill>
                  <a:schemeClr val="dk1"/>
                </a:solidFill>
                <a:latin typeface="Times New Roman"/>
                <a:ea typeface="Times New Roman"/>
                <a:cs typeface="Times New Roman"/>
                <a:sym typeface="Times New Roman"/>
              </a:rPr>
              <a:t>của</a:t>
            </a:r>
            <a:r>
              <a:rPr lang="en-US" sz="3200" b="1" i="0" u="none" strike="noStrike" cap="none" dirty="0">
                <a:solidFill>
                  <a:schemeClr val="dk1"/>
                </a:solidFill>
                <a:latin typeface="Times New Roman"/>
                <a:ea typeface="Times New Roman"/>
                <a:cs typeface="Times New Roman"/>
                <a:sym typeface="Times New Roman"/>
              </a:rPr>
              <a:t>  </a:t>
            </a:r>
            <a:r>
              <a:rPr lang="en-US" sz="3200" b="1" i="0" u="none" strike="noStrike" cap="none" dirty="0" err="1">
                <a:solidFill>
                  <a:schemeClr val="dk1"/>
                </a:solidFill>
                <a:latin typeface="Times New Roman"/>
                <a:ea typeface="Times New Roman"/>
                <a:cs typeface="Times New Roman"/>
                <a:sym typeface="Times New Roman"/>
              </a:rPr>
              <a:t>xÔy</a:t>
            </a:r>
            <a:r>
              <a:rPr lang="en-US" sz="3200" b="1" i="0" u="none" strike="noStrike" cap="none" dirty="0">
                <a:solidFill>
                  <a:schemeClr val="dk1"/>
                </a:solidFill>
                <a:latin typeface="Times New Roman"/>
                <a:ea typeface="Times New Roman"/>
                <a:cs typeface="Times New Roman"/>
                <a:sym typeface="Times New Roman"/>
              </a:rPr>
              <a:t> .Oy’ </a:t>
            </a:r>
            <a:r>
              <a:rPr lang="en-US" sz="3200" b="1" i="0" u="none" strike="noStrike" cap="none" dirty="0" err="1">
                <a:solidFill>
                  <a:schemeClr val="dk1"/>
                </a:solidFill>
                <a:latin typeface="Times New Roman"/>
                <a:ea typeface="Times New Roman"/>
                <a:cs typeface="Times New Roman"/>
                <a:sym typeface="Times New Roman"/>
              </a:rPr>
              <a:t>là</a:t>
            </a:r>
            <a:r>
              <a:rPr lang="en-US" sz="3200" b="1" i="0" u="none" strike="noStrike" cap="none" dirty="0">
                <a:solidFill>
                  <a:schemeClr val="dk1"/>
                </a:solidFill>
                <a:latin typeface="Times New Roman"/>
                <a:ea typeface="Times New Roman"/>
                <a:cs typeface="Times New Roman"/>
                <a:sym typeface="Times New Roman"/>
              </a:rPr>
              <a:t> </a:t>
            </a:r>
            <a:r>
              <a:rPr lang="en-US" sz="3200" b="1" i="0" u="none" strike="noStrike" cap="none" dirty="0" err="1">
                <a:solidFill>
                  <a:schemeClr val="dk1"/>
                </a:solidFill>
                <a:latin typeface="Times New Roman"/>
                <a:ea typeface="Times New Roman"/>
                <a:cs typeface="Times New Roman"/>
                <a:sym typeface="Times New Roman"/>
              </a:rPr>
              <a:t>tia</a:t>
            </a:r>
            <a:r>
              <a:rPr lang="en-US" sz="3200" b="1" i="0" u="none" strike="noStrike" cap="none" dirty="0">
                <a:solidFill>
                  <a:schemeClr val="dk1"/>
                </a:solidFill>
                <a:latin typeface="Times New Roman"/>
                <a:ea typeface="Times New Roman"/>
                <a:cs typeface="Times New Roman"/>
                <a:sym typeface="Times New Roman"/>
              </a:rPr>
              <a:t> </a:t>
            </a:r>
            <a:r>
              <a:rPr lang="en-US" sz="3200" b="1" i="0" u="none" strike="noStrike" cap="none" dirty="0" err="1">
                <a:solidFill>
                  <a:schemeClr val="dk1"/>
                </a:solidFill>
                <a:latin typeface="Times New Roman"/>
                <a:ea typeface="Times New Roman"/>
                <a:cs typeface="Times New Roman"/>
                <a:sym typeface="Times New Roman"/>
              </a:rPr>
              <a:t>đối</a:t>
            </a:r>
            <a:r>
              <a:rPr lang="en-US" sz="3200" b="1" i="0" u="none" strike="noStrike" cap="none" dirty="0">
                <a:solidFill>
                  <a:schemeClr val="dk1"/>
                </a:solidFill>
                <a:latin typeface="Times New Roman"/>
                <a:ea typeface="Times New Roman"/>
                <a:cs typeface="Times New Roman"/>
                <a:sym typeface="Times New Roman"/>
              </a:rPr>
              <a:t> </a:t>
            </a:r>
            <a:r>
              <a:rPr lang="en-US" sz="3200" b="1" i="0" u="none" strike="noStrike" cap="none" dirty="0" err="1">
                <a:solidFill>
                  <a:schemeClr val="dk1"/>
                </a:solidFill>
                <a:latin typeface="Times New Roman"/>
                <a:ea typeface="Times New Roman"/>
                <a:cs typeface="Times New Roman"/>
                <a:sym typeface="Times New Roman"/>
              </a:rPr>
              <a:t>của</a:t>
            </a:r>
            <a:r>
              <a:rPr lang="en-US" sz="3200" b="1" i="0" u="none" strike="noStrike" cap="none" dirty="0">
                <a:solidFill>
                  <a:schemeClr val="dk1"/>
                </a:solidFill>
                <a:latin typeface="Times New Roman"/>
                <a:ea typeface="Times New Roman"/>
                <a:cs typeface="Times New Roman"/>
                <a:sym typeface="Times New Roman"/>
              </a:rPr>
              <a:t> Oy.</a:t>
            </a:r>
            <a:endParaRPr dirty="0"/>
          </a:p>
          <a:p>
            <a:pPr marL="914400" marR="0" lvl="0" indent="-914400" algn="l" rtl="0">
              <a:spcBef>
                <a:spcPts val="0"/>
              </a:spcBef>
              <a:spcAft>
                <a:spcPts val="0"/>
              </a:spcAft>
              <a:buClr>
                <a:schemeClr val="dk1"/>
              </a:buClr>
              <a:buSzPts val="3200"/>
              <a:buFont typeface="Times New Roman"/>
              <a:buAutoNum type="alphaLcParenR"/>
            </a:pPr>
            <a:r>
              <a:rPr lang="en-US" sz="3200" b="1" dirty="0" err="1">
                <a:solidFill>
                  <a:schemeClr val="dk1"/>
                </a:solidFill>
                <a:latin typeface="Times New Roman"/>
                <a:ea typeface="Times New Roman"/>
                <a:cs typeface="Times New Roman"/>
                <a:sym typeface="Times New Roman"/>
              </a:rPr>
              <a:t>Chứng</a:t>
            </a:r>
            <a:r>
              <a:rPr lang="en-US" sz="3200" b="1" dirty="0">
                <a:solidFill>
                  <a:schemeClr val="dk1"/>
                </a:solidFill>
                <a:latin typeface="Times New Roman"/>
                <a:ea typeface="Times New Roman"/>
                <a:cs typeface="Times New Roman"/>
                <a:sym typeface="Times New Roman"/>
              </a:rPr>
              <a:t> </a:t>
            </a:r>
            <a:r>
              <a:rPr lang="en-US" sz="3200" b="1" dirty="0" err="1">
                <a:solidFill>
                  <a:schemeClr val="dk1"/>
                </a:solidFill>
                <a:latin typeface="Times New Roman"/>
                <a:ea typeface="Times New Roman"/>
                <a:cs typeface="Times New Roman"/>
                <a:sym typeface="Times New Roman"/>
              </a:rPr>
              <a:t>tỏ</a:t>
            </a:r>
            <a:r>
              <a:rPr lang="en-US" sz="3200" b="1" dirty="0">
                <a:solidFill>
                  <a:schemeClr val="dk1"/>
                </a:solidFill>
                <a:latin typeface="Times New Roman"/>
                <a:ea typeface="Times New Roman"/>
                <a:cs typeface="Times New Roman"/>
                <a:sym typeface="Times New Roman"/>
              </a:rPr>
              <a:t> Ox </a:t>
            </a:r>
            <a:r>
              <a:rPr lang="en-US" sz="3200" b="1" dirty="0" err="1">
                <a:solidFill>
                  <a:schemeClr val="dk1"/>
                </a:solidFill>
                <a:latin typeface="Times New Roman"/>
                <a:ea typeface="Times New Roman"/>
                <a:cs typeface="Times New Roman"/>
                <a:sym typeface="Times New Roman"/>
              </a:rPr>
              <a:t>là</a:t>
            </a:r>
            <a:r>
              <a:rPr lang="en-US" sz="3200" b="1" dirty="0">
                <a:solidFill>
                  <a:schemeClr val="dk1"/>
                </a:solidFill>
                <a:latin typeface="Times New Roman"/>
                <a:ea typeface="Times New Roman"/>
                <a:cs typeface="Times New Roman"/>
                <a:sym typeface="Times New Roman"/>
              </a:rPr>
              <a:t> </a:t>
            </a:r>
            <a:r>
              <a:rPr lang="en-US" sz="3200" b="1" dirty="0" err="1">
                <a:solidFill>
                  <a:schemeClr val="dk1"/>
                </a:solidFill>
                <a:latin typeface="Times New Roman"/>
                <a:ea typeface="Times New Roman"/>
                <a:cs typeface="Times New Roman"/>
                <a:sym typeface="Times New Roman"/>
              </a:rPr>
              <a:t>tia</a:t>
            </a:r>
            <a:r>
              <a:rPr lang="en-US" sz="3200" b="1" dirty="0">
                <a:solidFill>
                  <a:schemeClr val="dk1"/>
                </a:solidFill>
                <a:latin typeface="Times New Roman"/>
                <a:ea typeface="Times New Roman"/>
                <a:cs typeface="Times New Roman"/>
                <a:sym typeface="Times New Roman"/>
              </a:rPr>
              <a:t> </a:t>
            </a:r>
            <a:r>
              <a:rPr lang="en-US" sz="3200" b="1" dirty="0" err="1">
                <a:solidFill>
                  <a:schemeClr val="dk1"/>
                </a:solidFill>
                <a:latin typeface="Times New Roman"/>
                <a:ea typeface="Times New Roman"/>
                <a:cs typeface="Times New Roman"/>
                <a:sym typeface="Times New Roman"/>
              </a:rPr>
              <a:t>phân</a:t>
            </a:r>
            <a:r>
              <a:rPr lang="en-US" sz="3200" b="1" dirty="0">
                <a:solidFill>
                  <a:schemeClr val="dk1"/>
                </a:solidFill>
                <a:latin typeface="Times New Roman"/>
                <a:ea typeface="Times New Roman"/>
                <a:cs typeface="Times New Roman"/>
                <a:sym typeface="Times New Roman"/>
              </a:rPr>
              <a:t> </a:t>
            </a:r>
            <a:r>
              <a:rPr lang="en-US" sz="3200" b="1" dirty="0" err="1">
                <a:solidFill>
                  <a:schemeClr val="dk1"/>
                </a:solidFill>
                <a:latin typeface="Times New Roman"/>
                <a:ea typeface="Times New Roman"/>
                <a:cs typeface="Times New Roman"/>
                <a:sym typeface="Times New Roman"/>
              </a:rPr>
              <a:t>giác</a:t>
            </a:r>
            <a:r>
              <a:rPr lang="en-US" sz="3200" b="1" dirty="0">
                <a:solidFill>
                  <a:schemeClr val="dk1"/>
                </a:solidFill>
                <a:latin typeface="Times New Roman"/>
                <a:ea typeface="Times New Roman"/>
                <a:cs typeface="Times New Roman"/>
                <a:sym typeface="Times New Roman"/>
              </a:rPr>
              <a:t> </a:t>
            </a:r>
            <a:r>
              <a:rPr lang="en-US" sz="3200" b="1" dirty="0" err="1">
                <a:solidFill>
                  <a:schemeClr val="dk1"/>
                </a:solidFill>
                <a:latin typeface="Times New Roman"/>
                <a:ea typeface="Times New Roman"/>
                <a:cs typeface="Times New Roman"/>
                <a:sym typeface="Times New Roman"/>
              </a:rPr>
              <a:t>y’Ôm</a:t>
            </a:r>
            <a:r>
              <a:rPr lang="en-US" sz="3200" b="1" dirty="0">
                <a:solidFill>
                  <a:schemeClr val="dk1"/>
                </a:solidFill>
                <a:latin typeface="Times New Roman"/>
                <a:ea typeface="Times New Roman"/>
                <a:cs typeface="Times New Roman"/>
                <a:sym typeface="Times New Roman"/>
              </a:rPr>
              <a:t>?</a:t>
            </a:r>
            <a:endParaRPr dirty="0"/>
          </a:p>
          <a:p>
            <a:pPr marL="914400" marR="0" lvl="0" indent="-914400" algn="l" rtl="0">
              <a:spcBef>
                <a:spcPts val="0"/>
              </a:spcBef>
              <a:spcAft>
                <a:spcPts val="0"/>
              </a:spcAft>
              <a:buClr>
                <a:schemeClr val="dk1"/>
              </a:buClr>
              <a:buSzPts val="3200"/>
              <a:buFont typeface="Times New Roman"/>
              <a:buAutoNum type="alphaLcParenR"/>
            </a:pPr>
            <a:r>
              <a:rPr lang="en-US" sz="3200" b="1" dirty="0" err="1">
                <a:solidFill>
                  <a:schemeClr val="dk1"/>
                </a:solidFill>
                <a:latin typeface="Times New Roman"/>
                <a:ea typeface="Times New Roman"/>
                <a:cs typeface="Times New Roman"/>
                <a:sym typeface="Times New Roman"/>
              </a:rPr>
              <a:t>Chứng</a:t>
            </a:r>
            <a:r>
              <a:rPr lang="en-US" sz="3200" b="1" dirty="0">
                <a:solidFill>
                  <a:schemeClr val="dk1"/>
                </a:solidFill>
                <a:latin typeface="Times New Roman"/>
                <a:ea typeface="Times New Roman"/>
                <a:cs typeface="Times New Roman"/>
                <a:sym typeface="Times New Roman"/>
              </a:rPr>
              <a:t> </a:t>
            </a:r>
            <a:r>
              <a:rPr lang="en-US" sz="3200" b="1" dirty="0" err="1">
                <a:solidFill>
                  <a:schemeClr val="dk1"/>
                </a:solidFill>
                <a:latin typeface="Times New Roman"/>
                <a:ea typeface="Times New Roman"/>
                <a:cs typeface="Times New Roman"/>
                <a:sym typeface="Times New Roman"/>
              </a:rPr>
              <a:t>tỏ</a:t>
            </a:r>
            <a:r>
              <a:rPr lang="en-US" sz="3200" b="1" dirty="0">
                <a:solidFill>
                  <a:schemeClr val="dk1"/>
                </a:solidFill>
                <a:latin typeface="Times New Roman"/>
                <a:ea typeface="Times New Roman"/>
                <a:cs typeface="Times New Roman"/>
                <a:sym typeface="Times New Roman"/>
              </a:rPr>
              <a:t> Oy’ </a:t>
            </a:r>
            <a:r>
              <a:rPr lang="en-US" sz="3200" b="1" dirty="0" err="1">
                <a:solidFill>
                  <a:schemeClr val="dk1"/>
                </a:solidFill>
                <a:latin typeface="Times New Roman"/>
                <a:ea typeface="Times New Roman"/>
                <a:cs typeface="Times New Roman"/>
                <a:sym typeface="Times New Roman"/>
              </a:rPr>
              <a:t>nằm</a:t>
            </a:r>
            <a:r>
              <a:rPr lang="en-US" sz="3200" b="1" dirty="0">
                <a:solidFill>
                  <a:schemeClr val="dk1"/>
                </a:solidFill>
                <a:latin typeface="Times New Roman"/>
                <a:ea typeface="Times New Roman"/>
                <a:cs typeface="Times New Roman"/>
                <a:sym typeface="Times New Roman"/>
              </a:rPr>
              <a:t> </a:t>
            </a:r>
            <a:r>
              <a:rPr lang="en-US" sz="3200" b="1" dirty="0" err="1">
                <a:solidFill>
                  <a:schemeClr val="dk1"/>
                </a:solidFill>
                <a:latin typeface="Times New Roman"/>
                <a:ea typeface="Times New Roman"/>
                <a:cs typeface="Times New Roman"/>
                <a:sym typeface="Times New Roman"/>
              </a:rPr>
              <a:t>giữa</a:t>
            </a:r>
            <a:r>
              <a:rPr lang="en-US" sz="3200" b="1" dirty="0">
                <a:solidFill>
                  <a:schemeClr val="dk1"/>
                </a:solidFill>
                <a:latin typeface="Times New Roman"/>
                <a:ea typeface="Times New Roman"/>
                <a:cs typeface="Times New Roman"/>
                <a:sym typeface="Times New Roman"/>
              </a:rPr>
              <a:t> Ox </a:t>
            </a:r>
            <a:r>
              <a:rPr lang="en-US" sz="3200" b="1" dirty="0" err="1">
                <a:solidFill>
                  <a:schemeClr val="dk1"/>
                </a:solidFill>
                <a:latin typeface="Times New Roman"/>
                <a:ea typeface="Times New Roman"/>
                <a:cs typeface="Times New Roman"/>
                <a:sym typeface="Times New Roman"/>
              </a:rPr>
              <a:t>và</a:t>
            </a:r>
            <a:r>
              <a:rPr lang="en-US" sz="3200" b="1" dirty="0">
                <a:solidFill>
                  <a:schemeClr val="dk1"/>
                </a:solidFill>
                <a:latin typeface="Times New Roman"/>
                <a:ea typeface="Times New Roman"/>
                <a:cs typeface="Times New Roman"/>
                <a:sym typeface="Times New Roman"/>
              </a:rPr>
              <a:t> Od?</a:t>
            </a:r>
            <a:endParaRPr dirty="0"/>
          </a:p>
          <a:p>
            <a:pPr marL="914400" marR="0" lvl="0" indent="-914400" algn="l" rtl="0">
              <a:spcBef>
                <a:spcPts val="0"/>
              </a:spcBef>
              <a:spcAft>
                <a:spcPts val="0"/>
              </a:spcAft>
              <a:buClr>
                <a:schemeClr val="dk1"/>
              </a:buClr>
              <a:buSzPts val="3200"/>
              <a:buFont typeface="Times New Roman"/>
              <a:buAutoNum type="alphaLcParenR"/>
            </a:pPr>
            <a:r>
              <a:rPr lang="en-US" sz="3200" b="1" dirty="0" err="1">
                <a:solidFill>
                  <a:schemeClr val="dk1"/>
                </a:solidFill>
                <a:latin typeface="Times New Roman"/>
                <a:ea typeface="Times New Roman"/>
                <a:cs typeface="Times New Roman"/>
                <a:sym typeface="Times New Roman"/>
              </a:rPr>
              <a:t>Tính</a:t>
            </a:r>
            <a:r>
              <a:rPr lang="en-US" sz="3200" b="1" dirty="0">
                <a:solidFill>
                  <a:schemeClr val="dk1"/>
                </a:solidFill>
                <a:latin typeface="Times New Roman"/>
                <a:ea typeface="Times New Roman"/>
                <a:cs typeface="Times New Roman"/>
                <a:sym typeface="Times New Roman"/>
              </a:rPr>
              <a:t> </a:t>
            </a:r>
            <a:r>
              <a:rPr lang="en-US" sz="3200" b="1" dirty="0" err="1">
                <a:solidFill>
                  <a:schemeClr val="dk1"/>
                </a:solidFill>
                <a:latin typeface="Times New Roman"/>
                <a:ea typeface="Times New Roman"/>
                <a:cs typeface="Times New Roman"/>
                <a:sym typeface="Times New Roman"/>
              </a:rPr>
              <a:t>góc</a:t>
            </a:r>
            <a:r>
              <a:rPr lang="en-US" sz="3200" b="1" dirty="0">
                <a:solidFill>
                  <a:schemeClr val="dk1"/>
                </a:solidFill>
                <a:latin typeface="Times New Roman"/>
                <a:ea typeface="Times New Roman"/>
                <a:cs typeface="Times New Roman"/>
                <a:sym typeface="Times New Roman"/>
              </a:rPr>
              <a:t> </a:t>
            </a:r>
            <a:r>
              <a:rPr lang="en-US" sz="3200" b="1" dirty="0" err="1">
                <a:solidFill>
                  <a:schemeClr val="dk1"/>
                </a:solidFill>
                <a:latin typeface="Times New Roman"/>
                <a:ea typeface="Times New Roman"/>
                <a:cs typeface="Times New Roman"/>
                <a:sym typeface="Times New Roman"/>
              </a:rPr>
              <a:t>mOc</a:t>
            </a:r>
            <a:r>
              <a:rPr lang="en-US" sz="3200" b="1" dirty="0">
                <a:solidFill>
                  <a:schemeClr val="dk1"/>
                </a:solidFill>
                <a:latin typeface="Times New Roman"/>
                <a:ea typeface="Times New Roman"/>
                <a:cs typeface="Times New Roman"/>
                <a:sym typeface="Times New Roman"/>
              </a:rPr>
              <a:t> ?                 </a:t>
            </a:r>
            <a:endParaRPr dirty="0"/>
          </a:p>
        </p:txBody>
      </p:sp>
    </p:spTree>
  </p:cSld>
  <p:clrMapOvr>
    <a:masterClrMapping/>
  </p:clrMapOvr>
  <mc:AlternateContent xmlns:mc="http://schemas.openxmlformats.org/markup-compatibility/2006" xmlns:p14="http://schemas.microsoft.com/office/powerpoint/2010/main">
    <mc:Choice Requires="p14">
      <p:transition spd="slow" p14:dur="1400">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5"/>
                                        </p:tgtEl>
                                        <p:attrNameLst>
                                          <p:attrName>style.visibility</p:attrName>
                                        </p:attrNameLst>
                                      </p:cBhvr>
                                      <p:to>
                                        <p:strVal val="visible"/>
                                      </p:to>
                                    </p:set>
                                    <p:animEffect transition="in" filter="fade">
                                      <p:cBhvr>
                                        <p:cTn id="7" dur="500"/>
                                        <p:tgtEl>
                                          <p:spTgt spid="125"/>
                                        </p:tgtEl>
                                      </p:cBhvr>
                                    </p:animEffect>
                                  </p:childTnLst>
                                </p:cTn>
                              </p:par>
                              <p:par>
                                <p:cTn id="8" presetID="2" presetClass="entr" presetSubtype="4" fill="hold" nodeType="withEffect">
                                  <p:stCondLst>
                                    <p:cond delay="0"/>
                                  </p:stCondLst>
                                  <p:childTnLst>
                                    <p:set>
                                      <p:cBhvr>
                                        <p:cTn id="9" dur="1" fill="hold">
                                          <p:stCondLst>
                                            <p:cond delay="0"/>
                                          </p:stCondLst>
                                        </p:cTn>
                                        <p:tgtEl>
                                          <p:spTgt spid="126"/>
                                        </p:tgtEl>
                                        <p:attrNameLst>
                                          <p:attrName>style.visibility</p:attrName>
                                        </p:attrNameLst>
                                      </p:cBhvr>
                                      <p:to>
                                        <p:strVal val="visible"/>
                                      </p:to>
                                    </p:set>
                                    <p:anim calcmode="lin" valueType="num">
                                      <p:cBhvr additive="base">
                                        <p:cTn id="10" dur="500"/>
                                        <p:tgtEl>
                                          <p:spTgt spid="1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18"/>
          <p:cNvSpPr/>
          <p:nvPr/>
        </p:nvSpPr>
        <p:spPr>
          <a:xfrm>
            <a:off x="120998" y="12879"/>
            <a:ext cx="4928521" cy="1106805"/>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6600" b="1" dirty="0" err="1">
                <a:solidFill>
                  <a:srgbClr val="FFFF00"/>
                </a:solidFill>
                <a:latin typeface="Times New Roman"/>
                <a:ea typeface="Times New Roman"/>
                <a:cs typeface="Times New Roman"/>
                <a:sym typeface="Times New Roman"/>
              </a:rPr>
              <a:t>Lời</a:t>
            </a:r>
            <a:r>
              <a:rPr lang="en-US" sz="6600" b="1" dirty="0">
                <a:solidFill>
                  <a:srgbClr val="FFFF00"/>
                </a:solidFill>
                <a:latin typeface="Times New Roman"/>
                <a:ea typeface="Times New Roman"/>
                <a:cs typeface="Times New Roman"/>
                <a:sym typeface="Times New Roman"/>
              </a:rPr>
              <a:t> </a:t>
            </a:r>
            <a:r>
              <a:rPr lang="en-US" sz="6600" b="1" dirty="0" err="1">
                <a:solidFill>
                  <a:srgbClr val="FFFF00"/>
                </a:solidFill>
                <a:latin typeface="Times New Roman"/>
                <a:ea typeface="Times New Roman"/>
                <a:cs typeface="Times New Roman"/>
                <a:sym typeface="Times New Roman"/>
              </a:rPr>
              <a:t>giải</a:t>
            </a:r>
            <a:endParaRPr sz="6600" b="1" cap="none" dirty="0">
              <a:solidFill>
                <a:srgbClr val="FFFF00"/>
              </a:solidFill>
              <a:latin typeface="Times New Roman"/>
              <a:ea typeface="Times New Roman"/>
              <a:cs typeface="Times New Roman"/>
              <a:sym typeface="Times New Roman"/>
            </a:endParaRPr>
          </a:p>
        </p:txBody>
      </p:sp>
      <p:sp>
        <p:nvSpPr>
          <p:cNvPr id="132" name="Google Shape;132;p18"/>
          <p:cNvSpPr/>
          <p:nvPr/>
        </p:nvSpPr>
        <p:spPr>
          <a:xfrm>
            <a:off x="85344" y="1323439"/>
            <a:ext cx="7424928" cy="78483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4500">
              <a:solidFill>
                <a:srgbClr val="8DA9DB"/>
              </a:solidFill>
              <a:latin typeface="Times New Roman"/>
              <a:ea typeface="Times New Roman"/>
              <a:cs typeface="Times New Roman"/>
              <a:sym typeface="Times New Roman"/>
            </a:endParaRPr>
          </a:p>
        </p:txBody>
      </p:sp>
      <p:sp>
        <p:nvSpPr>
          <p:cNvPr id="133" name="Google Shape;133;p18"/>
          <p:cNvSpPr/>
          <p:nvPr/>
        </p:nvSpPr>
        <p:spPr>
          <a:xfrm>
            <a:off x="3058915" y="1711115"/>
            <a:ext cx="761748" cy="707886"/>
          </a:xfrm>
          <a:prstGeom prst="rect">
            <a:avLst/>
          </a:prstGeom>
          <a:noFill/>
          <a:ln>
            <a:noFill/>
          </a:ln>
        </p:spPr>
        <p:txBody>
          <a:bodyPr spcFirstLastPara="1" wrap="square" lIns="91425" tIns="45700" rIns="91425" bIns="45700" anchor="t" anchorCtr="0">
            <a:noAutofit/>
          </a:bodyPr>
          <a:lstStyle/>
          <a:p>
            <a:pPr marL="571500" marR="0" lvl="0" indent="-317500" algn="ctr" rtl="0">
              <a:spcBef>
                <a:spcPts val="0"/>
              </a:spcBef>
              <a:spcAft>
                <a:spcPts val="0"/>
              </a:spcAft>
              <a:buClr>
                <a:schemeClr val="lt1"/>
              </a:buClr>
              <a:buSzPts val="4000"/>
              <a:buFont typeface="Arial"/>
              <a:buNone/>
            </a:pPr>
            <a:endParaRPr sz="4000" b="0" cap="none">
              <a:solidFill>
                <a:schemeClr val="accent1"/>
              </a:solidFill>
              <a:latin typeface="Times New Roman"/>
              <a:ea typeface="Times New Roman"/>
              <a:cs typeface="Times New Roman"/>
              <a:sym typeface="Times New Roman"/>
            </a:endParaRPr>
          </a:p>
        </p:txBody>
      </p:sp>
      <p:sp>
        <p:nvSpPr>
          <p:cNvPr id="135" name="Google Shape;135;p18"/>
          <p:cNvSpPr/>
          <p:nvPr/>
        </p:nvSpPr>
        <p:spPr>
          <a:xfrm>
            <a:off x="85345" y="1099481"/>
            <a:ext cx="7637818" cy="101566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000" dirty="0">
                <a:solidFill>
                  <a:srgbClr val="7030A0"/>
                </a:solidFill>
                <a:latin typeface="Times New Roman"/>
                <a:ea typeface="Times New Roman"/>
                <a:cs typeface="Times New Roman"/>
                <a:sym typeface="Times New Roman"/>
              </a:rPr>
              <a:t>a)</a:t>
            </a:r>
            <a:r>
              <a:rPr lang="en-US" sz="3000" dirty="0" err="1">
                <a:solidFill>
                  <a:srgbClr val="7030A0"/>
                </a:solidFill>
                <a:latin typeface="Times New Roman"/>
                <a:ea typeface="Times New Roman"/>
                <a:cs typeface="Times New Roman"/>
                <a:sym typeface="Times New Roman"/>
              </a:rPr>
              <a:t>Vì</a:t>
            </a:r>
            <a:r>
              <a:rPr lang="en-US" sz="3000" dirty="0">
                <a:solidFill>
                  <a:srgbClr val="7030A0"/>
                </a:solidFill>
                <a:latin typeface="Times New Roman"/>
                <a:ea typeface="Times New Roman"/>
                <a:cs typeface="Times New Roman"/>
                <a:sym typeface="Times New Roman"/>
              </a:rPr>
              <a:t> </a:t>
            </a:r>
            <a:r>
              <a:rPr lang="en-US" sz="3000" dirty="0" err="1">
                <a:solidFill>
                  <a:srgbClr val="7030A0"/>
                </a:solidFill>
                <a:latin typeface="Times New Roman"/>
                <a:ea typeface="Times New Roman"/>
                <a:cs typeface="Times New Roman"/>
                <a:sym typeface="Times New Roman"/>
              </a:rPr>
              <a:t>Oy,Oy</a:t>
            </a:r>
            <a:r>
              <a:rPr lang="en-US" sz="3000" dirty="0">
                <a:solidFill>
                  <a:srgbClr val="7030A0"/>
                </a:solidFill>
                <a:latin typeface="Times New Roman"/>
                <a:ea typeface="Times New Roman"/>
                <a:cs typeface="Times New Roman"/>
                <a:sym typeface="Times New Roman"/>
              </a:rPr>
              <a:t>’ </a:t>
            </a:r>
            <a:r>
              <a:rPr lang="en-US" sz="3000" dirty="0" err="1">
                <a:solidFill>
                  <a:srgbClr val="7030A0"/>
                </a:solidFill>
                <a:latin typeface="Times New Roman"/>
                <a:ea typeface="Times New Roman"/>
                <a:cs typeface="Times New Roman"/>
                <a:sym typeface="Times New Roman"/>
              </a:rPr>
              <a:t>là</a:t>
            </a:r>
            <a:r>
              <a:rPr lang="en-US" sz="3000" dirty="0">
                <a:solidFill>
                  <a:srgbClr val="7030A0"/>
                </a:solidFill>
                <a:latin typeface="Times New Roman"/>
                <a:ea typeface="Times New Roman"/>
                <a:cs typeface="Times New Roman"/>
                <a:sym typeface="Times New Roman"/>
              </a:rPr>
              <a:t> 2 </a:t>
            </a:r>
            <a:r>
              <a:rPr lang="en-US" sz="3000" dirty="0" err="1">
                <a:solidFill>
                  <a:srgbClr val="7030A0"/>
                </a:solidFill>
                <a:latin typeface="Times New Roman"/>
                <a:ea typeface="Times New Roman"/>
                <a:cs typeface="Times New Roman"/>
                <a:sym typeface="Times New Roman"/>
              </a:rPr>
              <a:t>tia</a:t>
            </a:r>
            <a:r>
              <a:rPr lang="en-US" sz="3000" dirty="0">
                <a:solidFill>
                  <a:srgbClr val="7030A0"/>
                </a:solidFill>
                <a:latin typeface="Times New Roman"/>
                <a:ea typeface="Times New Roman"/>
                <a:cs typeface="Times New Roman"/>
                <a:sym typeface="Times New Roman"/>
              </a:rPr>
              <a:t> </a:t>
            </a:r>
            <a:r>
              <a:rPr lang="en-US" sz="3000" dirty="0" err="1">
                <a:solidFill>
                  <a:srgbClr val="7030A0"/>
                </a:solidFill>
                <a:latin typeface="Times New Roman"/>
                <a:ea typeface="Times New Roman"/>
                <a:cs typeface="Times New Roman"/>
                <a:sym typeface="Times New Roman"/>
              </a:rPr>
              <a:t>đối</a:t>
            </a:r>
            <a:r>
              <a:rPr lang="en-US" sz="3000" dirty="0">
                <a:solidFill>
                  <a:srgbClr val="7030A0"/>
                </a:solidFill>
                <a:latin typeface="Times New Roman"/>
                <a:ea typeface="Times New Roman"/>
                <a:cs typeface="Times New Roman"/>
                <a:sym typeface="Times New Roman"/>
              </a:rPr>
              <a:t> </a:t>
            </a:r>
            <a:r>
              <a:rPr lang="en-US" sz="3000" dirty="0" err="1">
                <a:solidFill>
                  <a:srgbClr val="7030A0"/>
                </a:solidFill>
                <a:latin typeface="Times New Roman"/>
                <a:ea typeface="Times New Roman"/>
                <a:cs typeface="Times New Roman"/>
                <a:sym typeface="Times New Roman"/>
              </a:rPr>
              <a:t>nhau</a:t>
            </a:r>
            <a:r>
              <a:rPr lang="en-US" sz="3000" dirty="0">
                <a:solidFill>
                  <a:srgbClr val="7030A0"/>
                </a:solidFill>
                <a:latin typeface="Times New Roman"/>
                <a:ea typeface="Times New Roman"/>
                <a:cs typeface="Times New Roman"/>
                <a:sym typeface="Times New Roman"/>
              </a:rPr>
              <a:t> :          </a:t>
            </a:r>
            <a:r>
              <a:rPr lang="en-US" sz="3000" dirty="0" err="1">
                <a:solidFill>
                  <a:srgbClr val="7030A0"/>
                </a:solidFill>
                <a:latin typeface="Times New Roman"/>
                <a:ea typeface="Times New Roman"/>
                <a:cs typeface="Times New Roman"/>
                <a:sym typeface="Times New Roman"/>
              </a:rPr>
              <a:t>và</a:t>
            </a:r>
            <a:r>
              <a:rPr lang="en-US" sz="3000" dirty="0">
                <a:solidFill>
                  <a:srgbClr val="7030A0"/>
                </a:solidFill>
                <a:latin typeface="Times New Roman"/>
                <a:ea typeface="Times New Roman"/>
                <a:cs typeface="Times New Roman"/>
                <a:sym typeface="Times New Roman"/>
              </a:rPr>
              <a:t>           </a:t>
            </a:r>
            <a:r>
              <a:rPr lang="en-US" sz="3000" dirty="0" err="1">
                <a:solidFill>
                  <a:srgbClr val="7030A0"/>
                </a:solidFill>
                <a:latin typeface="Times New Roman"/>
                <a:ea typeface="Times New Roman"/>
                <a:cs typeface="Times New Roman"/>
                <a:sym typeface="Times New Roman"/>
              </a:rPr>
              <a:t>là</a:t>
            </a:r>
            <a:endParaRPr dirty="0"/>
          </a:p>
          <a:p>
            <a:pPr marL="0" marR="0" lvl="0" indent="0" algn="l" rtl="0">
              <a:spcBef>
                <a:spcPts val="0"/>
              </a:spcBef>
              <a:spcAft>
                <a:spcPts val="0"/>
              </a:spcAft>
              <a:buNone/>
            </a:pPr>
            <a:r>
              <a:rPr lang="en-US" sz="3000" dirty="0">
                <a:solidFill>
                  <a:srgbClr val="7030A0"/>
                </a:solidFill>
                <a:latin typeface="Times New Roman"/>
                <a:ea typeface="Times New Roman"/>
                <a:cs typeface="Times New Roman"/>
                <a:sym typeface="Times New Roman"/>
              </a:rPr>
              <a:t>2 </a:t>
            </a:r>
            <a:r>
              <a:rPr lang="en-US" sz="3000" dirty="0" err="1">
                <a:solidFill>
                  <a:srgbClr val="7030A0"/>
                </a:solidFill>
                <a:latin typeface="Times New Roman"/>
                <a:ea typeface="Times New Roman"/>
                <a:cs typeface="Times New Roman"/>
                <a:sym typeface="Times New Roman"/>
              </a:rPr>
              <a:t>góc</a:t>
            </a:r>
            <a:r>
              <a:rPr lang="en-US" sz="3000" dirty="0">
                <a:solidFill>
                  <a:srgbClr val="7030A0"/>
                </a:solidFill>
                <a:latin typeface="Times New Roman"/>
                <a:ea typeface="Times New Roman"/>
                <a:cs typeface="Times New Roman"/>
                <a:sym typeface="Times New Roman"/>
              </a:rPr>
              <a:t> </a:t>
            </a:r>
            <a:r>
              <a:rPr lang="en-US" sz="3000" dirty="0" err="1">
                <a:solidFill>
                  <a:srgbClr val="7030A0"/>
                </a:solidFill>
                <a:latin typeface="Times New Roman"/>
                <a:ea typeface="Times New Roman"/>
                <a:cs typeface="Times New Roman"/>
                <a:sym typeface="Times New Roman"/>
              </a:rPr>
              <a:t>kề</a:t>
            </a:r>
            <a:r>
              <a:rPr lang="en-US" sz="3000" dirty="0">
                <a:solidFill>
                  <a:srgbClr val="7030A0"/>
                </a:solidFill>
                <a:latin typeface="Times New Roman"/>
                <a:ea typeface="Times New Roman"/>
                <a:cs typeface="Times New Roman"/>
                <a:sym typeface="Times New Roman"/>
              </a:rPr>
              <a:t> </a:t>
            </a:r>
            <a:r>
              <a:rPr lang="en-US" sz="3000" dirty="0" err="1">
                <a:solidFill>
                  <a:srgbClr val="7030A0"/>
                </a:solidFill>
                <a:latin typeface="Times New Roman"/>
                <a:ea typeface="Times New Roman"/>
                <a:cs typeface="Times New Roman"/>
                <a:sym typeface="Times New Roman"/>
              </a:rPr>
              <a:t>bù</a:t>
            </a:r>
            <a:r>
              <a:rPr lang="en-US" sz="3000" dirty="0">
                <a:solidFill>
                  <a:srgbClr val="7030A0"/>
                </a:solidFill>
                <a:latin typeface="Times New Roman"/>
                <a:ea typeface="Times New Roman"/>
                <a:cs typeface="Times New Roman"/>
                <a:sym typeface="Times New Roman"/>
              </a:rPr>
              <a:t> : </a:t>
            </a:r>
            <a:endParaRPr sz="3000" b="0" cap="none" dirty="0">
              <a:solidFill>
                <a:srgbClr val="7030A0"/>
              </a:solidFill>
              <a:latin typeface="Times New Roman"/>
              <a:ea typeface="Times New Roman"/>
              <a:cs typeface="Times New Roman"/>
              <a:sym typeface="Times New Roman"/>
            </a:endParaRPr>
          </a:p>
        </p:txBody>
      </p:sp>
      <p:pic>
        <p:nvPicPr>
          <p:cNvPr id="136" name="Google Shape;136;p18"/>
          <p:cNvPicPr preferRelativeResize="0"/>
          <p:nvPr/>
        </p:nvPicPr>
        <p:blipFill rotWithShape="1">
          <a:blip r:embed="rId3">
            <a:alphaModFix/>
          </a:blip>
          <a:srcRect/>
          <a:stretch/>
        </p:blipFill>
        <p:spPr>
          <a:xfrm>
            <a:off x="7541451" y="1256064"/>
            <a:ext cx="4650549" cy="5601936"/>
          </a:xfrm>
          <a:prstGeom prst="rect">
            <a:avLst/>
          </a:prstGeom>
          <a:solidFill>
            <a:schemeClr val="dk1"/>
          </a:solidFill>
          <a:ln>
            <a:noFill/>
          </a:ln>
        </p:spPr>
      </p:pic>
      <p:sp>
        <p:nvSpPr>
          <p:cNvPr id="140" name="Google Shape;140;p18"/>
          <p:cNvSpPr/>
          <p:nvPr/>
        </p:nvSpPr>
        <p:spPr>
          <a:xfrm>
            <a:off x="85344" y="3417368"/>
            <a:ext cx="6312818" cy="1015663"/>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3000" dirty="0" err="1">
                <a:solidFill>
                  <a:srgbClr val="7030A0"/>
                </a:solidFill>
                <a:latin typeface="Times New Roman"/>
                <a:ea typeface="Times New Roman"/>
                <a:cs typeface="Times New Roman"/>
                <a:sym typeface="Times New Roman"/>
              </a:rPr>
              <a:t>Vì</a:t>
            </a:r>
            <a:r>
              <a:rPr lang="en-US" sz="3000" dirty="0">
                <a:solidFill>
                  <a:srgbClr val="7030A0"/>
                </a:solidFill>
                <a:latin typeface="Times New Roman"/>
                <a:ea typeface="Times New Roman"/>
                <a:cs typeface="Times New Roman"/>
                <a:sym typeface="Times New Roman"/>
              </a:rPr>
              <a:t> Om </a:t>
            </a:r>
            <a:r>
              <a:rPr lang="en-US" sz="3000" dirty="0" err="1">
                <a:solidFill>
                  <a:srgbClr val="7030A0"/>
                </a:solidFill>
                <a:latin typeface="Times New Roman"/>
                <a:ea typeface="Times New Roman"/>
                <a:cs typeface="Times New Roman"/>
                <a:sym typeface="Times New Roman"/>
              </a:rPr>
              <a:t>là</a:t>
            </a:r>
            <a:r>
              <a:rPr lang="en-US" sz="3000" dirty="0">
                <a:solidFill>
                  <a:srgbClr val="7030A0"/>
                </a:solidFill>
                <a:latin typeface="Times New Roman"/>
                <a:ea typeface="Times New Roman"/>
                <a:cs typeface="Times New Roman"/>
                <a:sym typeface="Times New Roman"/>
              </a:rPr>
              <a:t> </a:t>
            </a:r>
            <a:r>
              <a:rPr lang="en-US" sz="3000" dirty="0" err="1">
                <a:solidFill>
                  <a:srgbClr val="7030A0"/>
                </a:solidFill>
                <a:latin typeface="Times New Roman"/>
                <a:ea typeface="Times New Roman"/>
                <a:cs typeface="Times New Roman"/>
                <a:sym typeface="Times New Roman"/>
              </a:rPr>
              <a:t>phân</a:t>
            </a:r>
            <a:r>
              <a:rPr lang="en-US" sz="3000" dirty="0">
                <a:solidFill>
                  <a:srgbClr val="7030A0"/>
                </a:solidFill>
                <a:latin typeface="Times New Roman"/>
                <a:ea typeface="Times New Roman"/>
                <a:cs typeface="Times New Roman"/>
                <a:sym typeface="Times New Roman"/>
              </a:rPr>
              <a:t> </a:t>
            </a:r>
            <a:r>
              <a:rPr lang="en-US" sz="3000" dirty="0" err="1">
                <a:solidFill>
                  <a:srgbClr val="7030A0"/>
                </a:solidFill>
                <a:latin typeface="Times New Roman"/>
                <a:ea typeface="Times New Roman"/>
                <a:cs typeface="Times New Roman"/>
                <a:sym typeface="Times New Roman"/>
              </a:rPr>
              <a:t>giác</a:t>
            </a:r>
            <a:r>
              <a:rPr lang="en-US" sz="3000" dirty="0">
                <a:solidFill>
                  <a:srgbClr val="7030A0"/>
                </a:solidFill>
                <a:latin typeface="Times New Roman"/>
                <a:ea typeface="Times New Roman"/>
                <a:cs typeface="Times New Roman"/>
                <a:sym typeface="Times New Roman"/>
              </a:rPr>
              <a:t> </a:t>
            </a:r>
            <a:r>
              <a:rPr lang="en-US" sz="3000" dirty="0" err="1">
                <a:solidFill>
                  <a:srgbClr val="7030A0"/>
                </a:solidFill>
                <a:latin typeface="Times New Roman"/>
                <a:ea typeface="Times New Roman"/>
                <a:cs typeface="Times New Roman"/>
                <a:sym typeface="Times New Roman"/>
              </a:rPr>
              <a:t>của</a:t>
            </a:r>
            <a:r>
              <a:rPr lang="en-US" sz="3000" dirty="0">
                <a:solidFill>
                  <a:srgbClr val="7030A0"/>
                </a:solidFill>
                <a:latin typeface="Times New Roman"/>
                <a:ea typeface="Times New Roman"/>
                <a:cs typeface="Times New Roman"/>
                <a:sym typeface="Times New Roman"/>
              </a:rPr>
              <a:t>             . Ta </a:t>
            </a:r>
            <a:r>
              <a:rPr lang="en-US" sz="3000" dirty="0" err="1">
                <a:solidFill>
                  <a:srgbClr val="7030A0"/>
                </a:solidFill>
                <a:latin typeface="Times New Roman"/>
                <a:ea typeface="Times New Roman"/>
                <a:cs typeface="Times New Roman"/>
                <a:sym typeface="Times New Roman"/>
              </a:rPr>
              <a:t>có</a:t>
            </a:r>
            <a:r>
              <a:rPr lang="en-US" sz="3000" dirty="0">
                <a:solidFill>
                  <a:srgbClr val="7030A0"/>
                </a:solidFill>
                <a:latin typeface="Times New Roman"/>
                <a:ea typeface="Times New Roman"/>
                <a:cs typeface="Times New Roman"/>
                <a:sym typeface="Times New Roman"/>
              </a:rPr>
              <a:t> :</a:t>
            </a:r>
            <a:endParaRPr dirty="0"/>
          </a:p>
          <a:p>
            <a:pPr marL="0" marR="0" lvl="0" indent="0" algn="ctr" rtl="0">
              <a:spcBef>
                <a:spcPts val="0"/>
              </a:spcBef>
              <a:spcAft>
                <a:spcPts val="0"/>
              </a:spcAft>
              <a:buNone/>
            </a:pPr>
            <a:endParaRPr sz="3000" dirty="0">
              <a:solidFill>
                <a:srgbClr val="7030A0"/>
              </a:solidFill>
              <a:latin typeface="Times New Roman"/>
              <a:ea typeface="Times New Roman"/>
              <a:cs typeface="Times New Roman"/>
              <a:sym typeface="Times New Roman"/>
            </a:endParaRPr>
          </a:p>
        </p:txBody>
      </p:sp>
      <p:sp>
        <p:nvSpPr>
          <p:cNvPr id="143" name="Google Shape;143;p18"/>
          <p:cNvSpPr/>
          <p:nvPr/>
        </p:nvSpPr>
        <p:spPr>
          <a:xfrm>
            <a:off x="307463" y="5370882"/>
            <a:ext cx="4919938" cy="55399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3000" dirty="0">
                <a:solidFill>
                  <a:srgbClr val="7030A0"/>
                </a:solidFill>
                <a:latin typeface="Times New Roman"/>
                <a:ea typeface="Times New Roman"/>
                <a:cs typeface="Times New Roman"/>
                <a:sym typeface="Times New Roman"/>
              </a:rPr>
              <a:t> Ox </a:t>
            </a:r>
            <a:r>
              <a:rPr lang="en-US" sz="3000" dirty="0" err="1">
                <a:solidFill>
                  <a:srgbClr val="7030A0"/>
                </a:solidFill>
                <a:latin typeface="Times New Roman"/>
                <a:ea typeface="Times New Roman"/>
                <a:cs typeface="Times New Roman"/>
                <a:sym typeface="Times New Roman"/>
              </a:rPr>
              <a:t>nằm</a:t>
            </a:r>
            <a:r>
              <a:rPr lang="en-US" sz="3000" dirty="0">
                <a:solidFill>
                  <a:srgbClr val="7030A0"/>
                </a:solidFill>
                <a:latin typeface="Times New Roman"/>
                <a:ea typeface="Times New Roman"/>
                <a:cs typeface="Times New Roman"/>
                <a:sym typeface="Times New Roman"/>
              </a:rPr>
              <a:t> </a:t>
            </a:r>
            <a:r>
              <a:rPr lang="en-US" sz="3000" dirty="0" err="1">
                <a:solidFill>
                  <a:srgbClr val="7030A0"/>
                </a:solidFill>
                <a:latin typeface="Times New Roman"/>
                <a:ea typeface="Times New Roman"/>
                <a:cs typeface="Times New Roman"/>
                <a:sym typeface="Times New Roman"/>
              </a:rPr>
              <a:t>giữa</a:t>
            </a:r>
            <a:r>
              <a:rPr lang="en-US" sz="3000" dirty="0">
                <a:solidFill>
                  <a:srgbClr val="7030A0"/>
                </a:solidFill>
                <a:latin typeface="Times New Roman"/>
                <a:ea typeface="Times New Roman"/>
                <a:cs typeface="Times New Roman"/>
                <a:sym typeface="Times New Roman"/>
              </a:rPr>
              <a:t> Om </a:t>
            </a:r>
            <a:r>
              <a:rPr lang="en-US" sz="3000" dirty="0" err="1">
                <a:solidFill>
                  <a:srgbClr val="7030A0"/>
                </a:solidFill>
                <a:latin typeface="Times New Roman"/>
                <a:ea typeface="Times New Roman"/>
                <a:cs typeface="Times New Roman"/>
                <a:sym typeface="Times New Roman"/>
              </a:rPr>
              <a:t>và</a:t>
            </a:r>
            <a:r>
              <a:rPr lang="en-US" sz="3000" dirty="0">
                <a:solidFill>
                  <a:srgbClr val="7030A0"/>
                </a:solidFill>
                <a:latin typeface="Times New Roman"/>
                <a:ea typeface="Times New Roman"/>
                <a:cs typeface="Times New Roman"/>
                <a:sym typeface="Times New Roman"/>
              </a:rPr>
              <a:t> Oy’         </a:t>
            </a:r>
            <a:endParaRPr dirty="0"/>
          </a:p>
        </p:txBody>
      </p:sp>
      <p:sp>
        <p:nvSpPr>
          <p:cNvPr id="144" name="Google Shape;144;p18"/>
          <p:cNvSpPr/>
          <p:nvPr/>
        </p:nvSpPr>
        <p:spPr>
          <a:xfrm>
            <a:off x="504425" y="5988022"/>
            <a:ext cx="4691797" cy="55399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3000" dirty="0">
                <a:solidFill>
                  <a:srgbClr val="7030A0"/>
                </a:solidFill>
                <a:latin typeface="Times New Roman"/>
                <a:ea typeface="Times New Roman"/>
                <a:cs typeface="Times New Roman"/>
                <a:sym typeface="Times New Roman"/>
              </a:rPr>
              <a:t> </a:t>
            </a:r>
            <a:r>
              <a:rPr lang="en-US" sz="3000" dirty="0" err="1">
                <a:solidFill>
                  <a:srgbClr val="7030A0"/>
                </a:solidFill>
                <a:latin typeface="Times New Roman"/>
                <a:ea typeface="Times New Roman"/>
                <a:cs typeface="Times New Roman"/>
                <a:sym typeface="Times New Roman"/>
              </a:rPr>
              <a:t>Vậy</a:t>
            </a:r>
            <a:r>
              <a:rPr lang="en-US" sz="3000" dirty="0">
                <a:solidFill>
                  <a:srgbClr val="7030A0"/>
                </a:solidFill>
                <a:latin typeface="Times New Roman"/>
                <a:ea typeface="Times New Roman"/>
                <a:cs typeface="Times New Roman"/>
                <a:sym typeface="Times New Roman"/>
              </a:rPr>
              <a:t> Ox </a:t>
            </a:r>
            <a:r>
              <a:rPr lang="en-US" sz="3000" dirty="0" err="1">
                <a:solidFill>
                  <a:srgbClr val="7030A0"/>
                </a:solidFill>
                <a:latin typeface="Times New Roman"/>
                <a:ea typeface="Times New Roman"/>
                <a:cs typeface="Times New Roman"/>
                <a:sym typeface="Times New Roman"/>
              </a:rPr>
              <a:t>là</a:t>
            </a:r>
            <a:r>
              <a:rPr lang="en-US" sz="3000" dirty="0">
                <a:solidFill>
                  <a:srgbClr val="7030A0"/>
                </a:solidFill>
                <a:latin typeface="Times New Roman"/>
                <a:ea typeface="Times New Roman"/>
                <a:cs typeface="Times New Roman"/>
                <a:sym typeface="Times New Roman"/>
              </a:rPr>
              <a:t> </a:t>
            </a:r>
            <a:r>
              <a:rPr lang="en-US" sz="3000" dirty="0" err="1">
                <a:solidFill>
                  <a:srgbClr val="7030A0"/>
                </a:solidFill>
                <a:latin typeface="Times New Roman"/>
                <a:ea typeface="Times New Roman"/>
                <a:cs typeface="Times New Roman"/>
                <a:sym typeface="Times New Roman"/>
              </a:rPr>
              <a:t>tia</a:t>
            </a:r>
            <a:r>
              <a:rPr lang="en-US" sz="3000" dirty="0">
                <a:solidFill>
                  <a:srgbClr val="7030A0"/>
                </a:solidFill>
                <a:latin typeface="Times New Roman"/>
                <a:ea typeface="Times New Roman"/>
                <a:cs typeface="Times New Roman"/>
                <a:sym typeface="Times New Roman"/>
              </a:rPr>
              <a:t> </a:t>
            </a:r>
            <a:r>
              <a:rPr lang="en-US" sz="3000" dirty="0" err="1">
                <a:solidFill>
                  <a:srgbClr val="7030A0"/>
                </a:solidFill>
                <a:latin typeface="Times New Roman"/>
                <a:ea typeface="Times New Roman"/>
                <a:cs typeface="Times New Roman"/>
                <a:sym typeface="Times New Roman"/>
              </a:rPr>
              <a:t>phân</a:t>
            </a:r>
            <a:r>
              <a:rPr lang="en-US" sz="3000" dirty="0">
                <a:solidFill>
                  <a:srgbClr val="7030A0"/>
                </a:solidFill>
                <a:latin typeface="Times New Roman"/>
                <a:ea typeface="Times New Roman"/>
                <a:cs typeface="Times New Roman"/>
                <a:sym typeface="Times New Roman"/>
              </a:rPr>
              <a:t> </a:t>
            </a:r>
            <a:r>
              <a:rPr lang="en-US" sz="3000" dirty="0" err="1">
                <a:solidFill>
                  <a:srgbClr val="7030A0"/>
                </a:solidFill>
                <a:latin typeface="Times New Roman"/>
                <a:ea typeface="Times New Roman"/>
                <a:cs typeface="Times New Roman"/>
                <a:sym typeface="Times New Roman"/>
              </a:rPr>
              <a:t>giác</a:t>
            </a:r>
            <a:r>
              <a:rPr lang="en-US" sz="3000" dirty="0">
                <a:solidFill>
                  <a:srgbClr val="7030A0"/>
                </a:solidFill>
                <a:latin typeface="Times New Roman"/>
                <a:ea typeface="Times New Roman"/>
                <a:cs typeface="Times New Roman"/>
                <a:sym typeface="Times New Roman"/>
              </a:rPr>
              <a:t>        </a:t>
            </a:r>
            <a:endParaRPr dirty="0"/>
          </a:p>
        </p:txBody>
      </p:sp>
      <mc:AlternateContent xmlns:mc="http://schemas.openxmlformats.org/markup-compatibility/2006">
        <mc:Choice xmlns:a14="http://schemas.microsoft.com/office/drawing/2010/main" Requires="a14">
          <p:sp>
            <p:nvSpPr>
              <p:cNvPr id="18" name="TextBox 17">
                <a:extLst>
                  <a:ext uri="{FF2B5EF4-FFF2-40B4-BE49-F238E27FC236}">
                    <a16:creationId xmlns:a16="http://schemas.microsoft.com/office/drawing/2014/main" id="{4C5933B8-E3B0-4E7B-9C4D-292D4EDBA736}"/>
                  </a:ext>
                </a:extLst>
              </p:cNvPr>
              <p:cNvSpPr txBox="1"/>
              <p:nvPr/>
            </p:nvSpPr>
            <p:spPr>
              <a:xfrm>
                <a:off x="2358633" y="1083838"/>
                <a:ext cx="6126480" cy="60093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lang="en-US" sz="3200" i="1" smtClean="0">
                              <a:solidFill>
                                <a:srgbClr val="836967"/>
                              </a:solidFill>
                              <a:latin typeface="Cambria Math" panose="02040503050406030204" pitchFamily="18" charset="0"/>
                            </a:rPr>
                          </m:ctrlPr>
                        </m:accPr>
                        <m:e>
                          <m:r>
                            <a:rPr lang="en-US" sz="3200" i="1">
                              <a:latin typeface="Cambria Math" panose="02040503050406030204" pitchFamily="18" charset="0"/>
                            </a:rPr>
                            <m:t>𝑦𝑂𝑥</m:t>
                          </m:r>
                        </m:e>
                      </m:acc>
                    </m:oMath>
                  </m:oMathPara>
                </a14:m>
                <a:endParaRPr lang="en-US" sz="3200" dirty="0"/>
              </a:p>
            </p:txBody>
          </p:sp>
        </mc:Choice>
        <mc:Fallback>
          <p:sp>
            <p:nvSpPr>
              <p:cNvPr id="18" name="TextBox 17">
                <a:extLst>
                  <a:ext uri="{FF2B5EF4-FFF2-40B4-BE49-F238E27FC236}">
                    <a16:creationId xmlns:a16="http://schemas.microsoft.com/office/drawing/2014/main" id="{4C5933B8-E3B0-4E7B-9C4D-292D4EDBA736}"/>
                  </a:ext>
                </a:extLst>
              </p:cNvPr>
              <p:cNvSpPr txBox="1">
                <a:spLocks noRot="1" noChangeAspect="1" noMove="1" noResize="1" noEditPoints="1" noAdjustHandles="1" noChangeArrowheads="1" noChangeShapeType="1" noTextEdit="1"/>
              </p:cNvSpPr>
              <p:nvPr/>
            </p:nvSpPr>
            <p:spPr>
              <a:xfrm>
                <a:off x="2358633" y="1083838"/>
                <a:ext cx="6126480" cy="600934"/>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0" name="TextBox 19">
                <a:extLst>
                  <a:ext uri="{FF2B5EF4-FFF2-40B4-BE49-F238E27FC236}">
                    <a16:creationId xmlns:a16="http://schemas.microsoft.com/office/drawing/2014/main" id="{DAE4EACA-6C04-40E0-A37E-108BBC4EE4B6}"/>
                  </a:ext>
                </a:extLst>
              </p:cNvPr>
              <p:cNvSpPr txBox="1"/>
              <p:nvPr/>
            </p:nvSpPr>
            <p:spPr>
              <a:xfrm>
                <a:off x="3657080" y="1046896"/>
                <a:ext cx="6126480" cy="63882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lang="en-US" sz="3200" i="1" smtClean="0">
                              <a:solidFill>
                                <a:srgbClr val="836967"/>
                              </a:solidFill>
                              <a:latin typeface="Cambria Math" panose="02040503050406030204" pitchFamily="18" charset="0"/>
                            </a:rPr>
                          </m:ctrlPr>
                        </m:accPr>
                        <m:e>
                          <m:r>
                            <a:rPr lang="en-US" sz="3200" i="1">
                              <a:latin typeface="Cambria Math" panose="02040503050406030204" pitchFamily="18" charset="0"/>
                            </a:rPr>
                            <m:t>𝑥𝑂𝑦</m:t>
                          </m:r>
                          <m:r>
                            <a:rPr lang="en-US" sz="3200" i="0">
                              <a:latin typeface="Cambria Math" panose="02040503050406030204" pitchFamily="18" charset="0"/>
                            </a:rPr>
                            <m:t>′</m:t>
                          </m:r>
                        </m:e>
                      </m:acc>
                    </m:oMath>
                  </m:oMathPara>
                </a14:m>
                <a:endParaRPr lang="en-US" sz="3200" dirty="0"/>
              </a:p>
            </p:txBody>
          </p:sp>
        </mc:Choice>
        <mc:Fallback>
          <p:sp>
            <p:nvSpPr>
              <p:cNvPr id="20" name="TextBox 19">
                <a:extLst>
                  <a:ext uri="{FF2B5EF4-FFF2-40B4-BE49-F238E27FC236}">
                    <a16:creationId xmlns:a16="http://schemas.microsoft.com/office/drawing/2014/main" id="{DAE4EACA-6C04-40E0-A37E-108BBC4EE4B6}"/>
                  </a:ext>
                </a:extLst>
              </p:cNvPr>
              <p:cNvSpPr txBox="1">
                <a:spLocks noRot="1" noChangeAspect="1" noMove="1" noResize="1" noEditPoints="1" noAdjustHandles="1" noChangeArrowheads="1" noChangeShapeType="1" noTextEdit="1"/>
              </p:cNvSpPr>
              <p:nvPr/>
            </p:nvSpPr>
            <p:spPr>
              <a:xfrm>
                <a:off x="3657080" y="1046896"/>
                <a:ext cx="6126480" cy="638829"/>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C741530C-BBC1-4AF7-91E4-AA702BF47D56}"/>
                  </a:ext>
                </a:extLst>
              </p:cNvPr>
              <p:cNvSpPr txBox="1"/>
              <p:nvPr/>
            </p:nvSpPr>
            <p:spPr>
              <a:xfrm>
                <a:off x="898701" y="1477306"/>
                <a:ext cx="6126480" cy="186172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m>
                        <m:mPr>
                          <m:plcHide m:val="on"/>
                          <m:mcs>
                            <m:mc>
                              <m:mcPr>
                                <m:count m:val="1"/>
                                <m:mcJc m:val="center"/>
                              </m:mcPr>
                            </m:mc>
                          </m:mcs>
                          <m:ctrlPr>
                            <a:rPr lang="en-US" sz="3200" i="1" smtClean="0">
                              <a:solidFill>
                                <a:srgbClr val="836967"/>
                              </a:solidFill>
                              <a:latin typeface="Cambria Math" panose="02040503050406030204" pitchFamily="18" charset="0"/>
                            </a:rPr>
                          </m:ctrlPr>
                        </m:mPr>
                        <m:mr>
                          <m:e>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𝑦𝑂𝑥</m:t>
                                </m:r>
                              </m:e>
                            </m:acc>
                            <m:r>
                              <a:rPr lang="en-US" sz="3200" i="0">
                                <a:latin typeface="Cambria Math" panose="02040503050406030204" pitchFamily="18" charset="0"/>
                              </a:rPr>
                              <m:t>+</m:t>
                            </m:r>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𝑥𝑂𝑦</m:t>
                                </m:r>
                                <m:r>
                                  <a:rPr lang="en-US" sz="3200" i="0">
                                    <a:latin typeface="Cambria Math" panose="02040503050406030204" pitchFamily="18" charset="0"/>
                                  </a:rPr>
                                  <m:t>′</m:t>
                                </m:r>
                              </m:e>
                            </m:acc>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180</m:t>
                                </m:r>
                              </m:e>
                              <m:sup>
                                <m:r>
                                  <a:rPr lang="en-US" sz="3200" i="0">
                                    <a:latin typeface="Cambria Math" panose="02040503050406030204" pitchFamily="18" charset="0"/>
                                  </a:rPr>
                                  <m:t>0</m:t>
                                </m:r>
                              </m:sup>
                            </m:sSup>
                          </m:e>
                        </m:mr>
                        <m:mr>
                          <m:e>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120</m:t>
                                </m:r>
                              </m:e>
                              <m:sup>
                                <m:r>
                                  <a:rPr lang="en-US" sz="3200" i="0">
                                    <a:latin typeface="Cambria Math" panose="02040503050406030204" pitchFamily="18" charset="0"/>
                                  </a:rPr>
                                  <m:t>0</m:t>
                                </m:r>
                              </m:sup>
                            </m:sSup>
                            <m:r>
                              <a:rPr lang="en-US" sz="3200" i="0">
                                <a:latin typeface="Cambria Math" panose="02040503050406030204" pitchFamily="18" charset="0"/>
                              </a:rPr>
                              <m:t>+</m:t>
                            </m:r>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𝑥𝑂𝑦</m:t>
                                </m:r>
                                <m:r>
                                  <a:rPr lang="en-US" sz="3200" i="0">
                                    <a:latin typeface="Cambria Math" panose="02040503050406030204" pitchFamily="18" charset="0"/>
                                  </a:rPr>
                                  <m:t>′</m:t>
                                </m:r>
                              </m:e>
                            </m:acc>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180</m:t>
                                </m:r>
                              </m:e>
                              <m:sup>
                                <m:r>
                                  <a:rPr lang="en-US" sz="3200" i="0">
                                    <a:latin typeface="Cambria Math" panose="02040503050406030204" pitchFamily="18" charset="0"/>
                                  </a:rPr>
                                  <m:t>0</m:t>
                                </m:r>
                              </m:sup>
                            </m:sSup>
                          </m:e>
                        </m:mr>
                        <m:mr>
                          <m:e>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𝑥𝑂𝑦</m:t>
                                </m:r>
                                <m:r>
                                  <a:rPr lang="en-US" sz="3200" i="0">
                                    <a:latin typeface="Cambria Math" panose="02040503050406030204" pitchFamily="18" charset="0"/>
                                  </a:rPr>
                                  <m:t>′</m:t>
                                </m:r>
                              </m:e>
                            </m:acc>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180</m:t>
                                </m:r>
                              </m:e>
                              <m:sup>
                                <m:r>
                                  <a:rPr lang="en-US" sz="3200" i="0">
                                    <a:latin typeface="Cambria Math" panose="02040503050406030204" pitchFamily="18" charset="0"/>
                                  </a:rPr>
                                  <m:t>0</m:t>
                                </m:r>
                              </m:sup>
                            </m:sSup>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120</m:t>
                                </m:r>
                              </m:e>
                              <m:sup>
                                <m:r>
                                  <a:rPr lang="en-US" sz="3200" i="0">
                                    <a:latin typeface="Cambria Math" panose="02040503050406030204" pitchFamily="18" charset="0"/>
                                  </a:rPr>
                                  <m:t>0</m:t>
                                </m:r>
                              </m:sup>
                            </m:sSup>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60</m:t>
                                </m:r>
                              </m:e>
                              <m:sup>
                                <m:r>
                                  <a:rPr lang="en-US" sz="3200" i="0">
                                    <a:latin typeface="Cambria Math" panose="02040503050406030204" pitchFamily="18" charset="0"/>
                                  </a:rPr>
                                  <m:t>0</m:t>
                                </m:r>
                              </m:sup>
                            </m:sSup>
                          </m:e>
                        </m:mr>
                      </m:m>
                    </m:oMath>
                  </m:oMathPara>
                </a14:m>
                <a:endParaRPr lang="en-US" sz="3200" dirty="0"/>
              </a:p>
            </p:txBody>
          </p:sp>
        </mc:Choice>
        <mc:Fallback xmlns="">
          <p:sp>
            <p:nvSpPr>
              <p:cNvPr id="22" name="TextBox 21">
                <a:extLst>
                  <a:ext uri="{FF2B5EF4-FFF2-40B4-BE49-F238E27FC236}">
                    <a16:creationId xmlns:a16="http://schemas.microsoft.com/office/drawing/2014/main" id="{C741530C-BBC1-4AF7-91E4-AA702BF47D56}"/>
                  </a:ext>
                </a:extLst>
              </p:cNvPr>
              <p:cNvSpPr txBox="1">
                <a:spLocks noRot="1" noChangeAspect="1" noMove="1" noResize="1" noEditPoints="1" noAdjustHandles="1" noChangeArrowheads="1" noChangeShapeType="1" noTextEdit="1"/>
              </p:cNvSpPr>
              <p:nvPr/>
            </p:nvSpPr>
            <p:spPr>
              <a:xfrm>
                <a:off x="898701" y="1477306"/>
                <a:ext cx="6126480" cy="1861728"/>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EA1F7C6E-7A4D-4079-8BFB-45226CD618EC}"/>
                  </a:ext>
                </a:extLst>
              </p:cNvPr>
              <p:cNvSpPr txBox="1"/>
              <p:nvPr/>
            </p:nvSpPr>
            <p:spPr>
              <a:xfrm>
                <a:off x="1305943" y="3391721"/>
                <a:ext cx="6126480" cy="60093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lang="en-US" sz="3200" i="1" smtClean="0">
                              <a:solidFill>
                                <a:srgbClr val="836967"/>
                              </a:solidFill>
                              <a:latin typeface="Cambria Math" panose="02040503050406030204" pitchFamily="18" charset="0"/>
                            </a:rPr>
                          </m:ctrlPr>
                        </m:accPr>
                        <m:e>
                          <m:r>
                            <a:rPr lang="en-US" sz="3200" i="1">
                              <a:latin typeface="Cambria Math" panose="02040503050406030204" pitchFamily="18" charset="0"/>
                            </a:rPr>
                            <m:t>𝑦𝑂𝑥</m:t>
                          </m:r>
                        </m:e>
                      </m:acc>
                    </m:oMath>
                  </m:oMathPara>
                </a14:m>
                <a:endParaRPr lang="en-US" sz="3200" dirty="0"/>
              </a:p>
            </p:txBody>
          </p:sp>
        </mc:Choice>
        <mc:Fallback xmlns="">
          <p:sp>
            <p:nvSpPr>
              <p:cNvPr id="24" name="TextBox 23">
                <a:extLst>
                  <a:ext uri="{FF2B5EF4-FFF2-40B4-BE49-F238E27FC236}">
                    <a16:creationId xmlns:a16="http://schemas.microsoft.com/office/drawing/2014/main" id="{EA1F7C6E-7A4D-4079-8BFB-45226CD618EC}"/>
                  </a:ext>
                </a:extLst>
              </p:cNvPr>
              <p:cNvSpPr txBox="1">
                <a:spLocks noRot="1" noChangeAspect="1" noMove="1" noResize="1" noEditPoints="1" noAdjustHandles="1" noChangeArrowheads="1" noChangeShapeType="1" noTextEdit="1"/>
              </p:cNvSpPr>
              <p:nvPr/>
            </p:nvSpPr>
            <p:spPr>
              <a:xfrm>
                <a:off x="1305943" y="3391721"/>
                <a:ext cx="6126480" cy="600934"/>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824CABEE-610B-4D38-8796-0EEC1D8C31C2}"/>
                  </a:ext>
                </a:extLst>
              </p:cNvPr>
              <p:cNvSpPr txBox="1"/>
              <p:nvPr/>
            </p:nvSpPr>
            <p:spPr>
              <a:xfrm>
                <a:off x="-31402" y="3823246"/>
                <a:ext cx="6126480" cy="109485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lang="en-US" sz="3200" i="1" smtClean="0">
                              <a:solidFill>
                                <a:srgbClr val="836967"/>
                              </a:solidFill>
                              <a:latin typeface="Cambria Math" panose="02040503050406030204" pitchFamily="18" charset="0"/>
                            </a:rPr>
                          </m:ctrlPr>
                        </m:accPr>
                        <m:e>
                          <m:r>
                            <a:rPr lang="en-US" sz="3200" i="1">
                              <a:latin typeface="Cambria Math" panose="02040503050406030204" pitchFamily="18" charset="0"/>
                            </a:rPr>
                            <m:t>𝑦𝑂𝑚</m:t>
                          </m:r>
                        </m:e>
                      </m:acc>
                      <m:r>
                        <a:rPr lang="en-US" sz="3200" i="0">
                          <a:latin typeface="Cambria Math" panose="02040503050406030204" pitchFamily="18" charset="0"/>
                        </a:rPr>
                        <m:t>=</m:t>
                      </m:r>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𝑚𝑂𝑥</m:t>
                          </m:r>
                        </m:e>
                      </m:acc>
                      <m:r>
                        <a:rPr lang="en-US" sz="3200" i="0">
                          <a:latin typeface="Cambria Math" panose="02040503050406030204" pitchFamily="18" charset="0"/>
                        </a:rPr>
                        <m:t>=</m:t>
                      </m:r>
                      <m:f>
                        <m:fPr>
                          <m:ctrlPr>
                            <a:rPr lang="en-US" sz="3200" i="1">
                              <a:solidFill>
                                <a:srgbClr val="836967"/>
                              </a:solidFill>
                              <a:latin typeface="Cambria Math" panose="02040503050406030204" pitchFamily="18" charset="0"/>
                            </a:rPr>
                          </m:ctrlPr>
                        </m:fPr>
                        <m:num>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𝑦𝑂𝑥</m:t>
                              </m:r>
                            </m:e>
                          </m:acc>
                        </m:num>
                        <m:den>
                          <m:r>
                            <a:rPr lang="en-US" sz="3200" i="0">
                              <a:latin typeface="Cambria Math" panose="02040503050406030204" pitchFamily="18" charset="0"/>
                            </a:rPr>
                            <m:t>2</m:t>
                          </m:r>
                        </m:den>
                      </m:f>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60</m:t>
                          </m:r>
                        </m:e>
                        <m:sup>
                          <m:r>
                            <a:rPr lang="en-US" sz="3200" i="0">
                              <a:latin typeface="Cambria Math" panose="02040503050406030204" pitchFamily="18" charset="0"/>
                            </a:rPr>
                            <m:t>0</m:t>
                          </m:r>
                        </m:sup>
                      </m:sSup>
                    </m:oMath>
                  </m:oMathPara>
                </a14:m>
                <a:endParaRPr lang="en-US" sz="3200" dirty="0"/>
              </a:p>
            </p:txBody>
          </p:sp>
        </mc:Choice>
        <mc:Fallback xmlns="">
          <p:sp>
            <p:nvSpPr>
              <p:cNvPr id="26" name="TextBox 25">
                <a:extLst>
                  <a:ext uri="{FF2B5EF4-FFF2-40B4-BE49-F238E27FC236}">
                    <a16:creationId xmlns:a16="http://schemas.microsoft.com/office/drawing/2014/main" id="{824CABEE-610B-4D38-8796-0EEC1D8C31C2}"/>
                  </a:ext>
                </a:extLst>
              </p:cNvPr>
              <p:cNvSpPr txBox="1">
                <a:spLocks noRot="1" noChangeAspect="1" noMove="1" noResize="1" noEditPoints="1" noAdjustHandles="1" noChangeArrowheads="1" noChangeShapeType="1" noTextEdit="1"/>
              </p:cNvSpPr>
              <p:nvPr/>
            </p:nvSpPr>
            <p:spPr>
              <a:xfrm>
                <a:off x="-31402" y="3823246"/>
                <a:ext cx="6126480" cy="1094852"/>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616AB786-E6ED-428A-B5A2-0A507DD9F24F}"/>
                  </a:ext>
                </a:extLst>
              </p:cNvPr>
              <p:cNvSpPr txBox="1"/>
              <p:nvPr/>
            </p:nvSpPr>
            <p:spPr>
              <a:xfrm>
                <a:off x="-768643" y="4754291"/>
                <a:ext cx="5964865" cy="119083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d>
                        <m:dPr>
                          <m:begChr m:val="{"/>
                          <m:endChr m:val=""/>
                          <m:ctrlPr>
                            <a:rPr lang="en-US" sz="3200" i="1" smtClean="0">
                              <a:solidFill>
                                <a:srgbClr val="836967"/>
                              </a:solidFill>
                              <a:latin typeface="Cambria Math" panose="02040503050406030204" pitchFamily="18" charset="0"/>
                            </a:rPr>
                          </m:ctrlPr>
                        </m:dPr>
                        <m:e>
                          <m:m>
                            <m:mPr>
                              <m:plcHide m:val="on"/>
                              <m:mcs>
                                <m:mc>
                                  <m:mcPr>
                                    <m:count m:val="1"/>
                                    <m:mcJc m:val="center"/>
                                  </m:mcPr>
                                </m:mc>
                              </m:mcs>
                              <m:ctrlPr>
                                <a:rPr lang="en-US" sz="3200" i="1">
                                  <a:solidFill>
                                    <a:srgbClr val="836967"/>
                                  </a:solidFill>
                                  <a:latin typeface="Cambria Math" panose="02040503050406030204" pitchFamily="18" charset="0"/>
                                </a:rPr>
                              </m:ctrlPr>
                            </m:mPr>
                            <m:mr>
                              <m:e>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𝑚𝑂𝑥</m:t>
                                    </m:r>
                                  </m:e>
                                </m:acc>
                                <m:r>
                                  <a:rPr lang="en-US" sz="3200" i="0">
                                    <a:latin typeface="Cambria Math" panose="02040503050406030204" pitchFamily="18" charset="0"/>
                                  </a:rPr>
                                  <m:t>=</m:t>
                                </m:r>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𝑥𝑂𝑦</m:t>
                                    </m:r>
                                    <m:r>
                                      <a:rPr lang="en-US" sz="3200" i="0">
                                        <a:latin typeface="Cambria Math" panose="02040503050406030204" pitchFamily="18" charset="0"/>
                                      </a:rPr>
                                      <m:t>′</m:t>
                                    </m:r>
                                  </m:e>
                                </m:acc>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60</m:t>
                                    </m:r>
                                  </m:e>
                                  <m:sup>
                                    <m:r>
                                      <a:rPr lang="en-US" sz="3200" i="0">
                                        <a:latin typeface="Cambria Math" panose="02040503050406030204" pitchFamily="18" charset="0"/>
                                      </a:rPr>
                                      <m:t>0</m:t>
                                    </m:r>
                                  </m:sup>
                                </m:sSup>
                              </m:e>
                            </m:mr>
                            <m:mr>
                              <m:e/>
                            </m:mr>
                          </m:m>
                        </m:e>
                      </m:d>
                    </m:oMath>
                  </m:oMathPara>
                </a14:m>
                <a:endParaRPr lang="en-US" sz="3200" dirty="0"/>
              </a:p>
            </p:txBody>
          </p:sp>
        </mc:Choice>
        <mc:Fallback xmlns="">
          <p:sp>
            <p:nvSpPr>
              <p:cNvPr id="28" name="TextBox 27">
                <a:extLst>
                  <a:ext uri="{FF2B5EF4-FFF2-40B4-BE49-F238E27FC236}">
                    <a16:creationId xmlns:a16="http://schemas.microsoft.com/office/drawing/2014/main" id="{616AB786-E6ED-428A-B5A2-0A507DD9F24F}"/>
                  </a:ext>
                </a:extLst>
              </p:cNvPr>
              <p:cNvSpPr txBox="1">
                <a:spLocks noRot="1" noChangeAspect="1" noMove="1" noResize="1" noEditPoints="1" noAdjustHandles="1" noChangeArrowheads="1" noChangeShapeType="1" noTextEdit="1"/>
              </p:cNvSpPr>
              <p:nvPr/>
            </p:nvSpPr>
            <p:spPr>
              <a:xfrm>
                <a:off x="-768643" y="4754291"/>
                <a:ext cx="5964865" cy="1190839"/>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B6EE2196-5BB5-4ADA-B3B8-7F251ACD527A}"/>
                  </a:ext>
                </a:extLst>
              </p:cNvPr>
              <p:cNvSpPr txBox="1"/>
              <p:nvPr/>
            </p:nvSpPr>
            <p:spPr>
              <a:xfrm>
                <a:off x="2073654" y="5921203"/>
                <a:ext cx="6482080" cy="63882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lang="en-US" sz="3200" i="1" smtClean="0">
                              <a:solidFill>
                                <a:srgbClr val="836967"/>
                              </a:solidFill>
                              <a:latin typeface="Cambria Math" panose="02040503050406030204" pitchFamily="18" charset="0"/>
                            </a:rPr>
                          </m:ctrlPr>
                        </m:accPr>
                        <m:e>
                          <m:r>
                            <a:rPr lang="en-US" sz="3200" i="1">
                              <a:latin typeface="Cambria Math" panose="02040503050406030204" pitchFamily="18" charset="0"/>
                            </a:rPr>
                            <m:t>𝑚𝑂𝑦</m:t>
                          </m:r>
                          <m:r>
                            <a:rPr lang="en-US" sz="3200" i="0">
                              <a:latin typeface="Cambria Math" panose="02040503050406030204" pitchFamily="18" charset="0"/>
                            </a:rPr>
                            <m:t>′</m:t>
                          </m:r>
                        </m:e>
                      </m:acc>
                    </m:oMath>
                  </m:oMathPara>
                </a14:m>
                <a:endParaRPr lang="en-US" sz="3200" dirty="0"/>
              </a:p>
            </p:txBody>
          </p:sp>
        </mc:Choice>
        <mc:Fallback xmlns="">
          <p:sp>
            <p:nvSpPr>
              <p:cNvPr id="30" name="TextBox 29">
                <a:extLst>
                  <a:ext uri="{FF2B5EF4-FFF2-40B4-BE49-F238E27FC236}">
                    <a16:creationId xmlns:a16="http://schemas.microsoft.com/office/drawing/2014/main" id="{B6EE2196-5BB5-4ADA-B3B8-7F251ACD527A}"/>
                  </a:ext>
                </a:extLst>
              </p:cNvPr>
              <p:cNvSpPr txBox="1">
                <a:spLocks noRot="1" noChangeAspect="1" noMove="1" noResize="1" noEditPoints="1" noAdjustHandles="1" noChangeArrowheads="1" noChangeShapeType="1" noTextEdit="1"/>
              </p:cNvSpPr>
              <p:nvPr/>
            </p:nvSpPr>
            <p:spPr>
              <a:xfrm>
                <a:off x="2073654" y="5921203"/>
                <a:ext cx="6482080" cy="638829"/>
              </a:xfrm>
              <a:prstGeom prst="rect">
                <a:avLst/>
              </a:prstGeom>
              <a:blipFill>
                <a:blip r:embed="rId10"/>
                <a:stretch>
                  <a:fillRect/>
                </a:stretch>
              </a:blipFill>
            </p:spPr>
            <p:txBody>
              <a:bodyPr/>
              <a:lstStyle/>
              <a:p>
                <a:r>
                  <a:rPr lang="en-US">
                    <a:noFill/>
                  </a:rPr>
                  <a:t> </a:t>
                </a:r>
              </a:p>
            </p:txBody>
          </p:sp>
        </mc:Fallback>
      </mc:AlternateContent>
    </p:spTree>
  </p:cSld>
  <p:clrMapOvr>
    <a:masterClrMapping/>
  </p:clrMapOvr>
  <mc:AlternateContent xmlns:mc="http://schemas.openxmlformats.org/markup-compatibility/2006" xmlns:p14="http://schemas.microsoft.com/office/powerpoint/2010/main">
    <mc:Choice Requires="p14">
      <p:transition spd="slow" p14:dur="1400">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1"/>
                                        </p:tgtEl>
                                        <p:attrNameLst>
                                          <p:attrName>style.visibility</p:attrName>
                                        </p:attrNameLst>
                                      </p:cBhvr>
                                      <p:to>
                                        <p:strVal val="visible"/>
                                      </p:to>
                                    </p:set>
                                    <p:animEffect transition="in" filter="fade">
                                      <p:cBhvr>
                                        <p:cTn id="7" dur="2000"/>
                                        <p:tgtEl>
                                          <p:spTgt spid="13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6"/>
                                        </p:tgtEl>
                                        <p:attrNameLst>
                                          <p:attrName>style.visibility</p:attrName>
                                        </p:attrNameLst>
                                      </p:cBhvr>
                                      <p:to>
                                        <p:strVal val="visible"/>
                                      </p:to>
                                    </p:set>
                                    <p:animEffect transition="in" filter="fade">
                                      <p:cBhvr>
                                        <p:cTn id="12" dur="500"/>
                                        <p:tgtEl>
                                          <p:spTgt spid="13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35"/>
                                        </p:tgtEl>
                                        <p:attrNameLst>
                                          <p:attrName>style.visibility</p:attrName>
                                        </p:attrNameLst>
                                      </p:cBhvr>
                                      <p:to>
                                        <p:strVal val="visible"/>
                                      </p:to>
                                    </p:set>
                                    <p:anim calcmode="lin" valueType="num">
                                      <p:cBhvr additive="base">
                                        <p:cTn id="17" dur="500"/>
                                        <p:tgtEl>
                                          <p:spTgt spid="135"/>
                                        </p:tgtEl>
                                        <p:attrNameLst>
                                          <p:attrName>ppt_y</p:attrName>
                                        </p:attrNameLst>
                                      </p:cBhvr>
                                      <p:tavLst>
                                        <p:tav tm="0">
                                          <p:val>
                                            <p:strVal val="#ppt_y+1"/>
                                          </p:val>
                                        </p:tav>
                                        <p:tav tm="100000">
                                          <p:val>
                                            <p:strVal val="#ppt_y"/>
                                          </p:val>
                                        </p:tav>
                                      </p:tavLst>
                                    </p:anim>
                                  </p:childTnLst>
                                </p:cTn>
                              </p:par>
                              <p:par>
                                <p:cTn id="18" presetID="16" presetClass="entr" presetSubtype="21" fill="hold" grpId="0" nodeType="with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barn(inVertical)">
                                      <p:cBhvr>
                                        <p:cTn id="20" dur="500"/>
                                        <p:tgtEl>
                                          <p:spTgt spid="18"/>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barn(inVertical)">
                                      <p:cBhvr>
                                        <p:cTn id="23" dur="500"/>
                                        <p:tgtEl>
                                          <p:spTgt spid="20"/>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barn(inVertical)">
                                      <p:cBhvr>
                                        <p:cTn id="28" dur="500"/>
                                        <p:tgtEl>
                                          <p:spTgt spid="22"/>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140"/>
                                        </p:tgtEl>
                                        <p:attrNameLst>
                                          <p:attrName>style.visibility</p:attrName>
                                        </p:attrNameLst>
                                      </p:cBhvr>
                                      <p:to>
                                        <p:strVal val="visible"/>
                                      </p:to>
                                    </p:set>
                                    <p:anim calcmode="lin" valueType="num">
                                      <p:cBhvr additive="base">
                                        <p:cTn id="33" dur="500"/>
                                        <p:tgtEl>
                                          <p:spTgt spid="140"/>
                                        </p:tgtEl>
                                        <p:attrNameLst>
                                          <p:attrName>ppt_y</p:attrName>
                                        </p:attrNameLst>
                                      </p:cBhvr>
                                      <p:tavLst>
                                        <p:tav tm="0">
                                          <p:val>
                                            <p:strVal val="#ppt_y+1"/>
                                          </p:val>
                                        </p:tav>
                                        <p:tav tm="100000">
                                          <p:val>
                                            <p:strVal val="#ppt_y"/>
                                          </p:val>
                                        </p:tav>
                                      </p:tavLst>
                                    </p:anim>
                                  </p:childTnLst>
                                </p:cTn>
                              </p:par>
                              <p:par>
                                <p:cTn id="34" presetID="22" presetClass="entr" presetSubtype="4" fill="hold" grpId="0" nodeType="withEffect">
                                  <p:stCondLst>
                                    <p:cond delay="0"/>
                                  </p:stCondLst>
                                  <p:childTnLst>
                                    <p:set>
                                      <p:cBhvr>
                                        <p:cTn id="35" dur="1" fill="hold">
                                          <p:stCondLst>
                                            <p:cond delay="0"/>
                                          </p:stCondLst>
                                        </p:cTn>
                                        <p:tgtEl>
                                          <p:spTgt spid="24"/>
                                        </p:tgtEl>
                                        <p:attrNameLst>
                                          <p:attrName>style.visibility</p:attrName>
                                        </p:attrNameLst>
                                      </p:cBhvr>
                                      <p:to>
                                        <p:strVal val="visible"/>
                                      </p:to>
                                    </p:set>
                                    <p:animEffect transition="in" filter="wipe(down)">
                                      <p:cBhvr>
                                        <p:cTn id="36" dur="500"/>
                                        <p:tgtEl>
                                          <p:spTgt spid="24"/>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wipe(down)">
                                      <p:cBhvr>
                                        <p:cTn id="41" dur="500"/>
                                        <p:tgtEl>
                                          <p:spTgt spid="26"/>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143"/>
                                        </p:tgtEl>
                                        <p:attrNameLst>
                                          <p:attrName>style.visibility</p:attrName>
                                        </p:attrNameLst>
                                      </p:cBhvr>
                                      <p:to>
                                        <p:strVal val="visible"/>
                                      </p:to>
                                    </p:set>
                                    <p:animEffect transition="in" filter="fade">
                                      <p:cBhvr>
                                        <p:cTn id="46" dur="1000"/>
                                        <p:tgtEl>
                                          <p:spTgt spid="143"/>
                                        </p:tgtEl>
                                      </p:cBhvr>
                                    </p:animEffect>
                                  </p:childTnLst>
                                </p:cTn>
                              </p:par>
                              <p:par>
                                <p:cTn id="47" presetID="16" presetClass="entr" presetSubtype="21" fill="hold" grpId="0" nodeType="withEffect">
                                  <p:stCondLst>
                                    <p:cond delay="0"/>
                                  </p:stCondLst>
                                  <p:childTnLst>
                                    <p:set>
                                      <p:cBhvr>
                                        <p:cTn id="48" dur="1" fill="hold">
                                          <p:stCondLst>
                                            <p:cond delay="0"/>
                                          </p:stCondLst>
                                        </p:cTn>
                                        <p:tgtEl>
                                          <p:spTgt spid="28"/>
                                        </p:tgtEl>
                                        <p:attrNameLst>
                                          <p:attrName>style.visibility</p:attrName>
                                        </p:attrNameLst>
                                      </p:cBhvr>
                                      <p:to>
                                        <p:strVal val="visible"/>
                                      </p:to>
                                    </p:set>
                                    <p:animEffect transition="in" filter="barn(inVertical)">
                                      <p:cBhvr>
                                        <p:cTn id="49" dur="500"/>
                                        <p:tgtEl>
                                          <p:spTgt spid="28"/>
                                        </p:tgtEl>
                                      </p:cBhvr>
                                    </p:animEffect>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144"/>
                                        </p:tgtEl>
                                        <p:attrNameLst>
                                          <p:attrName>style.visibility</p:attrName>
                                        </p:attrNameLst>
                                      </p:cBhvr>
                                      <p:to>
                                        <p:strVal val="visible"/>
                                      </p:to>
                                    </p:set>
                                    <p:anim calcmode="lin" valueType="num">
                                      <p:cBhvr additive="base">
                                        <p:cTn id="54" dur="500"/>
                                        <p:tgtEl>
                                          <p:spTgt spid="144"/>
                                        </p:tgtEl>
                                        <p:attrNameLst>
                                          <p:attrName>ppt_y</p:attrName>
                                        </p:attrNameLst>
                                      </p:cBhvr>
                                      <p:tavLst>
                                        <p:tav tm="0">
                                          <p:val>
                                            <p:strVal val="#ppt_y+1"/>
                                          </p:val>
                                        </p:tav>
                                        <p:tav tm="100000">
                                          <p:val>
                                            <p:strVal val="#ppt_y"/>
                                          </p:val>
                                        </p:tav>
                                      </p:tavLst>
                                    </p:anim>
                                  </p:childTnLst>
                                </p:cTn>
                              </p:par>
                              <p:par>
                                <p:cTn id="55" presetID="22" presetClass="entr" presetSubtype="4" fill="hold" grpId="0" nodeType="with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wipe(down)">
                                      <p:cBhvr>
                                        <p:cTn id="5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0" grpId="0"/>
      <p:bldP spid="22" grpId="0"/>
      <p:bldP spid="24" grpId="0"/>
      <p:bldP spid="26" grpId="0"/>
      <p:bldP spid="28" grpId="0"/>
      <p:bldP spid="3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19"/>
          <p:cNvSpPr/>
          <p:nvPr/>
        </p:nvSpPr>
        <p:spPr>
          <a:xfrm>
            <a:off x="1846509" y="0"/>
            <a:ext cx="3540760" cy="132207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8000" b="1">
                <a:solidFill>
                  <a:srgbClr val="FFFF00"/>
                </a:solidFill>
                <a:latin typeface="Times New Roman"/>
                <a:ea typeface="Times New Roman"/>
                <a:cs typeface="Times New Roman"/>
                <a:sym typeface="Times New Roman"/>
              </a:rPr>
              <a:t>Lời giải</a:t>
            </a:r>
            <a:endParaRPr sz="8000" b="1" cap="none">
              <a:solidFill>
                <a:srgbClr val="FFFF00"/>
              </a:solidFill>
              <a:latin typeface="Times New Roman"/>
              <a:ea typeface="Times New Roman"/>
              <a:cs typeface="Times New Roman"/>
              <a:sym typeface="Times New Roman"/>
            </a:endParaRPr>
          </a:p>
        </p:txBody>
      </p:sp>
      <p:sp>
        <p:nvSpPr>
          <p:cNvPr id="151" name="Google Shape;151;p19"/>
          <p:cNvSpPr/>
          <p:nvPr/>
        </p:nvSpPr>
        <p:spPr>
          <a:xfrm>
            <a:off x="3058915" y="1711115"/>
            <a:ext cx="761748" cy="707886"/>
          </a:xfrm>
          <a:prstGeom prst="rect">
            <a:avLst/>
          </a:prstGeom>
          <a:noFill/>
          <a:ln>
            <a:noFill/>
          </a:ln>
        </p:spPr>
        <p:txBody>
          <a:bodyPr spcFirstLastPara="1" wrap="square" lIns="91425" tIns="45700" rIns="91425" bIns="45700" anchor="t" anchorCtr="0">
            <a:noAutofit/>
          </a:bodyPr>
          <a:lstStyle/>
          <a:p>
            <a:pPr marL="571500" marR="0" lvl="0" indent="-317500" algn="ctr" rtl="0">
              <a:spcBef>
                <a:spcPts val="0"/>
              </a:spcBef>
              <a:spcAft>
                <a:spcPts val="0"/>
              </a:spcAft>
              <a:buClr>
                <a:schemeClr val="lt1"/>
              </a:buClr>
              <a:buSzPts val="4000"/>
              <a:buFont typeface="Arial"/>
              <a:buNone/>
            </a:pPr>
            <a:endParaRPr sz="4000" b="0" cap="none">
              <a:solidFill>
                <a:schemeClr val="accent1"/>
              </a:solidFill>
              <a:latin typeface="Times New Roman"/>
              <a:ea typeface="Times New Roman"/>
              <a:cs typeface="Times New Roman"/>
              <a:sym typeface="Times New Roman"/>
            </a:endParaRPr>
          </a:p>
        </p:txBody>
      </p:sp>
      <p:sp>
        <p:nvSpPr>
          <p:cNvPr id="152" name="Google Shape;152;p19"/>
          <p:cNvSpPr/>
          <p:nvPr/>
        </p:nvSpPr>
        <p:spPr>
          <a:xfrm>
            <a:off x="91890" y="1383048"/>
            <a:ext cx="7525938" cy="55399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000">
                <a:solidFill>
                  <a:srgbClr val="660066"/>
                </a:solidFill>
                <a:latin typeface="Times New Roman"/>
                <a:ea typeface="Times New Roman"/>
                <a:cs typeface="Times New Roman"/>
                <a:sym typeface="Times New Roman"/>
              </a:rPr>
              <a:t>b) Vì  </a:t>
            </a:r>
            <a:endParaRPr/>
          </a:p>
        </p:txBody>
      </p:sp>
      <p:pic>
        <p:nvPicPr>
          <p:cNvPr id="153" name="Google Shape;153;p19"/>
          <p:cNvPicPr preferRelativeResize="0"/>
          <p:nvPr/>
        </p:nvPicPr>
        <p:blipFill rotWithShape="1">
          <a:blip r:embed="rId3">
            <a:alphaModFix/>
          </a:blip>
          <a:srcRect/>
          <a:stretch/>
        </p:blipFill>
        <p:spPr>
          <a:xfrm>
            <a:off x="7541451" y="1256064"/>
            <a:ext cx="4650549" cy="5601936"/>
          </a:xfrm>
          <a:prstGeom prst="rect">
            <a:avLst/>
          </a:prstGeom>
          <a:solidFill>
            <a:schemeClr val="dk1"/>
          </a:solidFill>
          <a:ln>
            <a:noFill/>
          </a:ln>
        </p:spPr>
      </p:pic>
      <p:sp>
        <p:nvSpPr>
          <p:cNvPr id="155" name="Google Shape;155;p19"/>
          <p:cNvSpPr/>
          <p:nvPr/>
        </p:nvSpPr>
        <p:spPr>
          <a:xfrm>
            <a:off x="86466" y="1958567"/>
            <a:ext cx="7060844" cy="147732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3000" dirty="0" err="1">
                <a:solidFill>
                  <a:srgbClr val="660066"/>
                </a:solidFill>
                <a:latin typeface="Times New Roman"/>
                <a:ea typeface="Times New Roman"/>
                <a:cs typeface="Times New Roman"/>
                <a:sym typeface="Times New Roman"/>
              </a:rPr>
              <a:t>Trên</a:t>
            </a:r>
            <a:r>
              <a:rPr lang="en-US" sz="3000" dirty="0">
                <a:solidFill>
                  <a:srgbClr val="660066"/>
                </a:solidFill>
                <a:latin typeface="Times New Roman"/>
                <a:ea typeface="Times New Roman"/>
                <a:cs typeface="Times New Roman"/>
                <a:sym typeface="Times New Roman"/>
              </a:rPr>
              <a:t> </a:t>
            </a:r>
            <a:r>
              <a:rPr lang="en-US" sz="3000" dirty="0" err="1">
                <a:solidFill>
                  <a:srgbClr val="660066"/>
                </a:solidFill>
                <a:latin typeface="Times New Roman"/>
                <a:ea typeface="Times New Roman"/>
                <a:cs typeface="Times New Roman"/>
                <a:sym typeface="Times New Roman"/>
              </a:rPr>
              <a:t>cùng</a:t>
            </a:r>
            <a:r>
              <a:rPr lang="en-US" sz="3000" dirty="0">
                <a:solidFill>
                  <a:srgbClr val="660066"/>
                </a:solidFill>
                <a:latin typeface="Times New Roman"/>
                <a:ea typeface="Times New Roman"/>
                <a:cs typeface="Times New Roman"/>
                <a:sym typeface="Times New Roman"/>
              </a:rPr>
              <a:t> </a:t>
            </a:r>
            <a:r>
              <a:rPr lang="en-US" sz="3000" dirty="0" err="1">
                <a:solidFill>
                  <a:srgbClr val="660066"/>
                </a:solidFill>
                <a:latin typeface="Times New Roman"/>
                <a:ea typeface="Times New Roman"/>
                <a:cs typeface="Times New Roman"/>
                <a:sym typeface="Times New Roman"/>
              </a:rPr>
              <a:t>nửa</a:t>
            </a:r>
            <a:r>
              <a:rPr lang="en-US" sz="3000" dirty="0">
                <a:solidFill>
                  <a:srgbClr val="660066"/>
                </a:solidFill>
                <a:latin typeface="Times New Roman"/>
                <a:ea typeface="Times New Roman"/>
                <a:cs typeface="Times New Roman"/>
                <a:sym typeface="Times New Roman"/>
              </a:rPr>
              <a:t> </a:t>
            </a:r>
            <a:r>
              <a:rPr lang="en-US" sz="3000" dirty="0" err="1">
                <a:solidFill>
                  <a:srgbClr val="660066"/>
                </a:solidFill>
                <a:latin typeface="Times New Roman"/>
                <a:ea typeface="Times New Roman"/>
                <a:cs typeface="Times New Roman"/>
                <a:sym typeface="Times New Roman"/>
              </a:rPr>
              <a:t>mặt</a:t>
            </a:r>
            <a:r>
              <a:rPr lang="en-US" sz="3000" dirty="0">
                <a:solidFill>
                  <a:srgbClr val="660066"/>
                </a:solidFill>
                <a:latin typeface="Times New Roman"/>
                <a:ea typeface="Times New Roman"/>
                <a:cs typeface="Times New Roman"/>
                <a:sym typeface="Times New Roman"/>
              </a:rPr>
              <a:t> </a:t>
            </a:r>
            <a:r>
              <a:rPr lang="en-US" sz="3000" dirty="0" err="1">
                <a:solidFill>
                  <a:srgbClr val="660066"/>
                </a:solidFill>
                <a:latin typeface="Times New Roman"/>
                <a:ea typeface="Times New Roman"/>
                <a:cs typeface="Times New Roman"/>
                <a:sym typeface="Times New Roman"/>
              </a:rPr>
              <a:t>phẳng</a:t>
            </a:r>
            <a:r>
              <a:rPr lang="en-US" sz="3000" dirty="0">
                <a:solidFill>
                  <a:srgbClr val="660066"/>
                </a:solidFill>
                <a:latin typeface="Times New Roman"/>
                <a:ea typeface="Times New Roman"/>
                <a:cs typeface="Times New Roman"/>
                <a:sym typeface="Times New Roman"/>
              </a:rPr>
              <a:t> </a:t>
            </a:r>
            <a:r>
              <a:rPr lang="en-US" sz="3000" dirty="0" err="1">
                <a:solidFill>
                  <a:srgbClr val="660066"/>
                </a:solidFill>
                <a:latin typeface="Times New Roman"/>
                <a:ea typeface="Times New Roman"/>
                <a:cs typeface="Times New Roman"/>
                <a:sym typeface="Times New Roman"/>
              </a:rPr>
              <a:t>có</a:t>
            </a:r>
            <a:r>
              <a:rPr lang="en-US" sz="3000" dirty="0">
                <a:solidFill>
                  <a:srgbClr val="660066"/>
                </a:solidFill>
                <a:latin typeface="Times New Roman"/>
                <a:ea typeface="Times New Roman"/>
                <a:cs typeface="Times New Roman"/>
                <a:sym typeface="Times New Roman"/>
              </a:rPr>
              <a:t> </a:t>
            </a:r>
            <a:r>
              <a:rPr lang="en-US" sz="3000" dirty="0" err="1">
                <a:solidFill>
                  <a:srgbClr val="660066"/>
                </a:solidFill>
                <a:latin typeface="Times New Roman"/>
                <a:ea typeface="Times New Roman"/>
                <a:cs typeface="Times New Roman"/>
                <a:sym typeface="Times New Roman"/>
              </a:rPr>
              <a:t>bờ</a:t>
            </a:r>
            <a:r>
              <a:rPr lang="en-US" sz="3000" dirty="0">
                <a:solidFill>
                  <a:srgbClr val="660066"/>
                </a:solidFill>
                <a:latin typeface="Times New Roman"/>
                <a:ea typeface="Times New Roman"/>
                <a:cs typeface="Times New Roman"/>
                <a:sym typeface="Times New Roman"/>
              </a:rPr>
              <a:t> </a:t>
            </a:r>
            <a:r>
              <a:rPr lang="en-US" sz="3000" dirty="0" err="1">
                <a:solidFill>
                  <a:srgbClr val="660066"/>
                </a:solidFill>
                <a:latin typeface="Times New Roman"/>
                <a:ea typeface="Times New Roman"/>
                <a:cs typeface="Times New Roman"/>
                <a:sym typeface="Times New Roman"/>
              </a:rPr>
              <a:t>chứa</a:t>
            </a:r>
            <a:r>
              <a:rPr lang="en-US" sz="3000" dirty="0">
                <a:solidFill>
                  <a:srgbClr val="660066"/>
                </a:solidFill>
                <a:latin typeface="Times New Roman"/>
                <a:ea typeface="Times New Roman"/>
                <a:cs typeface="Times New Roman"/>
                <a:sym typeface="Times New Roman"/>
              </a:rPr>
              <a:t> </a:t>
            </a:r>
            <a:r>
              <a:rPr lang="en-US" sz="3000" dirty="0" err="1">
                <a:solidFill>
                  <a:srgbClr val="660066"/>
                </a:solidFill>
                <a:latin typeface="Times New Roman"/>
                <a:ea typeface="Times New Roman"/>
                <a:cs typeface="Times New Roman"/>
                <a:sym typeface="Times New Roman"/>
              </a:rPr>
              <a:t>tia</a:t>
            </a:r>
            <a:r>
              <a:rPr lang="en-US" sz="3000" dirty="0">
                <a:solidFill>
                  <a:srgbClr val="660066"/>
                </a:solidFill>
                <a:latin typeface="Times New Roman"/>
                <a:ea typeface="Times New Roman"/>
                <a:cs typeface="Times New Roman"/>
                <a:sym typeface="Times New Roman"/>
              </a:rPr>
              <a:t> Ox.</a:t>
            </a:r>
            <a:endParaRPr dirty="0"/>
          </a:p>
          <a:p>
            <a:pPr marL="0" marR="0" lvl="0" indent="0" algn="l" rtl="0">
              <a:spcBef>
                <a:spcPts val="0"/>
              </a:spcBef>
              <a:spcAft>
                <a:spcPts val="0"/>
              </a:spcAft>
              <a:buNone/>
            </a:pPr>
            <a:r>
              <a:rPr lang="en-US" sz="3000" dirty="0" err="1">
                <a:solidFill>
                  <a:srgbClr val="660066"/>
                </a:solidFill>
                <a:latin typeface="Times New Roman"/>
                <a:ea typeface="Times New Roman"/>
                <a:cs typeface="Times New Roman"/>
                <a:sym typeface="Times New Roman"/>
              </a:rPr>
              <a:t>Vì</a:t>
            </a:r>
            <a:r>
              <a:rPr lang="en-US" sz="3000" dirty="0">
                <a:solidFill>
                  <a:srgbClr val="660066"/>
                </a:solidFill>
                <a:latin typeface="Times New Roman"/>
                <a:ea typeface="Times New Roman"/>
                <a:cs typeface="Times New Roman"/>
                <a:sym typeface="Times New Roman"/>
              </a:rPr>
              <a:t> </a:t>
            </a:r>
            <a:endParaRPr dirty="0"/>
          </a:p>
          <a:p>
            <a:pPr marL="0" marR="0" lvl="0" indent="0" algn="ctr" rtl="0">
              <a:spcBef>
                <a:spcPts val="0"/>
              </a:spcBef>
              <a:spcAft>
                <a:spcPts val="0"/>
              </a:spcAft>
              <a:buNone/>
            </a:pPr>
            <a:endParaRPr sz="3000" dirty="0">
              <a:solidFill>
                <a:srgbClr val="660066"/>
              </a:solidFill>
              <a:latin typeface="Times New Roman"/>
              <a:ea typeface="Times New Roman"/>
              <a:cs typeface="Times New Roman"/>
              <a:sym typeface="Times New Roman"/>
            </a:endParaRPr>
          </a:p>
        </p:txBody>
      </p:sp>
      <p:sp>
        <p:nvSpPr>
          <p:cNvPr id="157" name="Google Shape;157;p19"/>
          <p:cNvSpPr/>
          <p:nvPr/>
        </p:nvSpPr>
        <p:spPr>
          <a:xfrm>
            <a:off x="25406" y="2935554"/>
            <a:ext cx="6255559" cy="55399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3000" dirty="0">
                <a:solidFill>
                  <a:srgbClr val="660066"/>
                </a:solidFill>
                <a:latin typeface="Times New Roman"/>
                <a:ea typeface="Times New Roman"/>
                <a:cs typeface="Times New Roman"/>
                <a:sym typeface="Times New Roman"/>
              </a:rPr>
              <a:t> </a:t>
            </a:r>
            <a:r>
              <a:rPr lang="en-US" sz="3000" dirty="0" err="1">
                <a:solidFill>
                  <a:srgbClr val="660066"/>
                </a:solidFill>
                <a:latin typeface="Times New Roman"/>
                <a:ea typeface="Times New Roman"/>
                <a:cs typeface="Times New Roman"/>
                <a:sym typeface="Times New Roman"/>
              </a:rPr>
              <a:t>Nên</a:t>
            </a:r>
            <a:r>
              <a:rPr lang="en-US" sz="3000" dirty="0">
                <a:solidFill>
                  <a:srgbClr val="660066"/>
                </a:solidFill>
                <a:latin typeface="Times New Roman"/>
                <a:ea typeface="Times New Roman"/>
                <a:cs typeface="Times New Roman"/>
                <a:sym typeface="Times New Roman"/>
              </a:rPr>
              <a:t> Oy’ </a:t>
            </a:r>
            <a:r>
              <a:rPr lang="en-US" sz="3000" dirty="0" err="1">
                <a:solidFill>
                  <a:srgbClr val="660066"/>
                </a:solidFill>
                <a:latin typeface="Times New Roman"/>
                <a:ea typeface="Times New Roman"/>
                <a:cs typeface="Times New Roman"/>
                <a:sym typeface="Times New Roman"/>
              </a:rPr>
              <a:t>nằm</a:t>
            </a:r>
            <a:r>
              <a:rPr lang="en-US" sz="3000" dirty="0">
                <a:solidFill>
                  <a:srgbClr val="660066"/>
                </a:solidFill>
                <a:latin typeface="Times New Roman"/>
                <a:ea typeface="Times New Roman"/>
                <a:cs typeface="Times New Roman"/>
                <a:sym typeface="Times New Roman"/>
              </a:rPr>
              <a:t> </a:t>
            </a:r>
            <a:r>
              <a:rPr lang="en-US" sz="3000" dirty="0" err="1">
                <a:solidFill>
                  <a:srgbClr val="660066"/>
                </a:solidFill>
                <a:latin typeface="Times New Roman"/>
                <a:ea typeface="Times New Roman"/>
                <a:cs typeface="Times New Roman"/>
                <a:sym typeface="Times New Roman"/>
              </a:rPr>
              <a:t>giữa</a:t>
            </a:r>
            <a:r>
              <a:rPr lang="en-US" sz="3000" dirty="0">
                <a:solidFill>
                  <a:srgbClr val="660066"/>
                </a:solidFill>
                <a:latin typeface="Times New Roman"/>
                <a:ea typeface="Times New Roman"/>
                <a:cs typeface="Times New Roman"/>
                <a:sym typeface="Times New Roman"/>
              </a:rPr>
              <a:t> 2 </a:t>
            </a:r>
            <a:r>
              <a:rPr lang="en-US" sz="3000" dirty="0" err="1">
                <a:solidFill>
                  <a:srgbClr val="660066"/>
                </a:solidFill>
                <a:latin typeface="Times New Roman"/>
                <a:ea typeface="Times New Roman"/>
                <a:cs typeface="Times New Roman"/>
                <a:sym typeface="Times New Roman"/>
              </a:rPr>
              <a:t>tia</a:t>
            </a:r>
            <a:r>
              <a:rPr lang="en-US" sz="3000" dirty="0">
                <a:solidFill>
                  <a:srgbClr val="660066"/>
                </a:solidFill>
                <a:latin typeface="Times New Roman"/>
                <a:ea typeface="Times New Roman"/>
                <a:cs typeface="Times New Roman"/>
                <a:sym typeface="Times New Roman"/>
              </a:rPr>
              <a:t> Ox </a:t>
            </a:r>
            <a:r>
              <a:rPr lang="en-US" sz="3000" dirty="0" err="1">
                <a:solidFill>
                  <a:srgbClr val="660066"/>
                </a:solidFill>
                <a:latin typeface="Times New Roman"/>
                <a:ea typeface="Times New Roman"/>
                <a:cs typeface="Times New Roman"/>
                <a:sym typeface="Times New Roman"/>
              </a:rPr>
              <a:t>và</a:t>
            </a:r>
            <a:r>
              <a:rPr lang="en-US" sz="3000" dirty="0">
                <a:solidFill>
                  <a:srgbClr val="660066"/>
                </a:solidFill>
                <a:latin typeface="Times New Roman"/>
                <a:ea typeface="Times New Roman"/>
                <a:cs typeface="Times New Roman"/>
                <a:sym typeface="Times New Roman"/>
              </a:rPr>
              <a:t> Od        </a:t>
            </a:r>
            <a:endParaRPr dirty="0"/>
          </a:p>
        </p:txBody>
      </p: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A855D47A-0900-431C-B5BA-8940565AA162}"/>
                  </a:ext>
                </a:extLst>
              </p:cNvPr>
              <p:cNvSpPr txBox="1"/>
              <p:nvPr/>
            </p:nvSpPr>
            <p:spPr>
              <a:xfrm>
                <a:off x="159565" y="1347822"/>
                <a:ext cx="6121400" cy="61074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3200" i="1" smtClean="0">
                          <a:latin typeface="Cambria Math" panose="02040503050406030204" pitchFamily="18" charset="0"/>
                        </a:rPr>
                        <m:t>𝑂𝑑</m:t>
                      </m:r>
                      <m:r>
                        <a:rPr lang="en-US" sz="3200" i="0">
                          <a:latin typeface="Cambria Math" panose="02040503050406030204" pitchFamily="18" charset="0"/>
                        </a:rPr>
                        <m:t>⊥</m:t>
                      </m:r>
                      <m:r>
                        <a:rPr lang="en-US" sz="3200" i="1">
                          <a:latin typeface="Cambria Math" panose="02040503050406030204" pitchFamily="18" charset="0"/>
                        </a:rPr>
                        <m:t>𝑂𝑥</m:t>
                      </m:r>
                      <m:r>
                        <a:rPr lang="en-US" sz="3200" i="0">
                          <a:latin typeface="Cambria Math" panose="02040503050406030204" pitchFamily="18" charset="0"/>
                        </a:rPr>
                        <m:t>⇒</m:t>
                      </m:r>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𝑥𝑂𝑑</m:t>
                          </m:r>
                        </m:e>
                      </m:acc>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90</m:t>
                          </m:r>
                        </m:e>
                        <m:sup>
                          <m:r>
                            <a:rPr lang="en-US" sz="3200" i="0">
                              <a:latin typeface="Cambria Math" panose="02040503050406030204" pitchFamily="18" charset="0"/>
                            </a:rPr>
                            <m:t>0</m:t>
                          </m:r>
                        </m:sup>
                      </m:sSup>
                    </m:oMath>
                  </m:oMathPara>
                </a14:m>
                <a:endParaRPr lang="en-US" sz="3200" dirty="0"/>
              </a:p>
            </p:txBody>
          </p:sp>
        </mc:Choice>
        <mc:Fallback xmlns="">
          <p:sp>
            <p:nvSpPr>
              <p:cNvPr id="11" name="TextBox 10">
                <a:extLst>
                  <a:ext uri="{FF2B5EF4-FFF2-40B4-BE49-F238E27FC236}">
                    <a16:creationId xmlns:a16="http://schemas.microsoft.com/office/drawing/2014/main" id="{A855D47A-0900-431C-B5BA-8940565AA162}"/>
                  </a:ext>
                </a:extLst>
              </p:cNvPr>
              <p:cNvSpPr txBox="1">
                <a:spLocks noRot="1" noChangeAspect="1" noMove="1" noResize="1" noEditPoints="1" noAdjustHandles="1" noChangeArrowheads="1" noChangeShapeType="1" noTextEdit="1"/>
              </p:cNvSpPr>
              <p:nvPr/>
            </p:nvSpPr>
            <p:spPr>
              <a:xfrm>
                <a:off x="159565" y="1347822"/>
                <a:ext cx="6121400" cy="610745"/>
              </a:xfrm>
              <a:prstGeom prst="rect">
                <a:avLst/>
              </a:prstGeom>
              <a:blipFill>
                <a:blip r:embed="rId4"/>
                <a:stretch>
                  <a:fillRect/>
                </a:stretch>
              </a:blipFill>
            </p:spPr>
            <p:txBody>
              <a:bodyPr/>
              <a:lstStyle/>
              <a:p>
                <a:r>
                  <a:rPr lang="en-US">
                    <a:noFill/>
                  </a:rPr>
                  <a:t> </a:t>
                </a:r>
              </a:p>
            </p:txBody>
          </p:sp>
        </mc:Fallback>
      </mc:AlternateContent>
      <p:pic>
        <p:nvPicPr>
          <p:cNvPr id="7" name="Picture 6">
            <a:extLst>
              <a:ext uri="{FF2B5EF4-FFF2-40B4-BE49-F238E27FC236}">
                <a16:creationId xmlns:a16="http://schemas.microsoft.com/office/drawing/2014/main" id="{34DA78AF-B88B-4CF8-A30D-AEEED95C872F}"/>
              </a:ext>
            </a:extLst>
          </p:cNvPr>
          <p:cNvPicPr>
            <a:picLocks noChangeAspect="1"/>
          </p:cNvPicPr>
          <p:nvPr/>
        </p:nvPicPr>
        <p:blipFill>
          <a:blip r:embed="rId5"/>
          <a:stretch>
            <a:fillRect/>
          </a:stretch>
        </p:blipFill>
        <p:spPr>
          <a:xfrm>
            <a:off x="680719" y="2320578"/>
            <a:ext cx="4287521" cy="75366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0"/>
                                        </p:tgtEl>
                                        <p:attrNameLst>
                                          <p:attrName>style.visibility</p:attrName>
                                        </p:attrNameLst>
                                      </p:cBhvr>
                                      <p:to>
                                        <p:strVal val="visible"/>
                                      </p:to>
                                    </p:set>
                                    <p:animEffect transition="in" filter="fade">
                                      <p:cBhvr>
                                        <p:cTn id="7" dur="2000"/>
                                        <p:tgtEl>
                                          <p:spTgt spid="15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3"/>
                                        </p:tgtEl>
                                        <p:attrNameLst>
                                          <p:attrName>style.visibility</p:attrName>
                                        </p:attrNameLst>
                                      </p:cBhvr>
                                      <p:to>
                                        <p:strVal val="visible"/>
                                      </p:to>
                                    </p:set>
                                    <p:animEffect transition="in" filter="fade">
                                      <p:cBhvr>
                                        <p:cTn id="12" dur="500"/>
                                        <p:tgtEl>
                                          <p:spTgt spid="15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52"/>
                                        </p:tgtEl>
                                        <p:attrNameLst>
                                          <p:attrName>style.visibility</p:attrName>
                                        </p:attrNameLst>
                                      </p:cBhvr>
                                      <p:to>
                                        <p:strVal val="visible"/>
                                      </p:to>
                                    </p:set>
                                    <p:anim calcmode="lin" valueType="num">
                                      <p:cBhvr additive="base">
                                        <p:cTn id="17" dur="500"/>
                                        <p:tgtEl>
                                          <p:spTgt spid="152"/>
                                        </p:tgtEl>
                                        <p:attrNameLst>
                                          <p:attrName>ppt_y</p:attrName>
                                        </p:attrNameLst>
                                      </p:cBhvr>
                                      <p:tavLst>
                                        <p:tav tm="0">
                                          <p:val>
                                            <p:strVal val="#ppt_y+1"/>
                                          </p:val>
                                        </p:tav>
                                        <p:tav tm="100000">
                                          <p:val>
                                            <p:strVal val="#ppt_y"/>
                                          </p:val>
                                        </p:tav>
                                      </p:tavLst>
                                    </p:anim>
                                  </p:childTnLst>
                                </p:cTn>
                              </p:par>
                              <p:par>
                                <p:cTn id="18" presetID="16" presetClass="entr" presetSubtype="21"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barn(inVertical)">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55"/>
                                        </p:tgtEl>
                                        <p:attrNameLst>
                                          <p:attrName>style.visibility</p:attrName>
                                        </p:attrNameLst>
                                      </p:cBhvr>
                                      <p:to>
                                        <p:strVal val="visible"/>
                                      </p:to>
                                    </p:set>
                                    <p:anim calcmode="lin" valueType="num">
                                      <p:cBhvr additive="base">
                                        <p:cTn id="25" dur="500"/>
                                        <p:tgtEl>
                                          <p:spTgt spid="155"/>
                                        </p:tgtEl>
                                        <p:attrNameLst>
                                          <p:attrName>ppt_y</p:attrName>
                                        </p:attrNameLst>
                                      </p:cBhvr>
                                      <p:tavLst>
                                        <p:tav tm="0">
                                          <p:val>
                                            <p:strVal val="#ppt_y+1"/>
                                          </p:val>
                                        </p:tav>
                                        <p:tav tm="100000">
                                          <p:val>
                                            <p:strVal val="#ppt_y"/>
                                          </p:val>
                                        </p:tav>
                                      </p:tavLst>
                                    </p:anim>
                                  </p:childTnLst>
                                </p:cTn>
                              </p:par>
                              <p:par>
                                <p:cTn id="26" presetID="16" presetClass="entr" presetSubtype="21" fill="hold" nodeType="with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barn(inVertical)">
                                      <p:cBhvr>
                                        <p:cTn id="28" dur="5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157"/>
                                        </p:tgtEl>
                                        <p:attrNameLst>
                                          <p:attrName>style.visibility</p:attrName>
                                        </p:attrNameLst>
                                      </p:cBhvr>
                                      <p:to>
                                        <p:strVal val="visible"/>
                                      </p:to>
                                    </p:set>
                                    <p:anim calcmode="lin" valueType="num">
                                      <p:cBhvr additive="base">
                                        <p:cTn id="33" dur="500"/>
                                        <p:tgtEl>
                                          <p:spTgt spid="1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0"/>
          <p:cNvSpPr/>
          <p:nvPr/>
        </p:nvSpPr>
        <p:spPr>
          <a:xfrm>
            <a:off x="1846509" y="0"/>
            <a:ext cx="3540760" cy="132207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8000" b="1">
                <a:solidFill>
                  <a:srgbClr val="FFFF00"/>
                </a:solidFill>
                <a:latin typeface="Times New Roman"/>
                <a:ea typeface="Times New Roman"/>
                <a:cs typeface="Times New Roman"/>
                <a:sym typeface="Times New Roman"/>
              </a:rPr>
              <a:t>Lời giải</a:t>
            </a:r>
            <a:endParaRPr sz="8000" b="1" cap="none">
              <a:solidFill>
                <a:srgbClr val="FFFF00"/>
              </a:solidFill>
              <a:latin typeface="Times New Roman"/>
              <a:ea typeface="Times New Roman"/>
              <a:cs typeface="Times New Roman"/>
              <a:sym typeface="Times New Roman"/>
            </a:endParaRPr>
          </a:p>
        </p:txBody>
      </p:sp>
      <p:sp>
        <p:nvSpPr>
          <p:cNvPr id="163" name="Google Shape;163;p20"/>
          <p:cNvSpPr/>
          <p:nvPr/>
        </p:nvSpPr>
        <p:spPr>
          <a:xfrm>
            <a:off x="85344" y="1323439"/>
            <a:ext cx="7424928" cy="78483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4500">
              <a:solidFill>
                <a:srgbClr val="8DA9DB"/>
              </a:solidFill>
              <a:latin typeface="Times New Roman"/>
              <a:ea typeface="Times New Roman"/>
              <a:cs typeface="Times New Roman"/>
              <a:sym typeface="Times New Roman"/>
            </a:endParaRPr>
          </a:p>
        </p:txBody>
      </p:sp>
      <p:sp>
        <p:nvSpPr>
          <p:cNvPr id="164" name="Google Shape;164;p20"/>
          <p:cNvSpPr/>
          <p:nvPr/>
        </p:nvSpPr>
        <p:spPr>
          <a:xfrm>
            <a:off x="3058915" y="1711115"/>
            <a:ext cx="761748" cy="707886"/>
          </a:xfrm>
          <a:prstGeom prst="rect">
            <a:avLst/>
          </a:prstGeom>
          <a:noFill/>
          <a:ln>
            <a:noFill/>
          </a:ln>
        </p:spPr>
        <p:txBody>
          <a:bodyPr spcFirstLastPara="1" wrap="square" lIns="91425" tIns="45700" rIns="91425" bIns="45700" anchor="t" anchorCtr="0">
            <a:noAutofit/>
          </a:bodyPr>
          <a:lstStyle/>
          <a:p>
            <a:pPr marL="571500" marR="0" lvl="0" indent="-317500" algn="ctr" rtl="0">
              <a:spcBef>
                <a:spcPts val="0"/>
              </a:spcBef>
              <a:spcAft>
                <a:spcPts val="0"/>
              </a:spcAft>
              <a:buClr>
                <a:schemeClr val="lt1"/>
              </a:buClr>
              <a:buSzPts val="4000"/>
              <a:buFont typeface="Arial"/>
              <a:buNone/>
            </a:pPr>
            <a:endParaRPr sz="4000" b="0" cap="none">
              <a:solidFill>
                <a:schemeClr val="accent1"/>
              </a:solidFill>
              <a:latin typeface="Times New Roman"/>
              <a:ea typeface="Times New Roman"/>
              <a:cs typeface="Times New Roman"/>
              <a:sym typeface="Times New Roman"/>
            </a:endParaRPr>
          </a:p>
        </p:txBody>
      </p:sp>
      <p:sp>
        <p:nvSpPr>
          <p:cNvPr id="165" name="Google Shape;165;p20"/>
          <p:cNvSpPr/>
          <p:nvPr/>
        </p:nvSpPr>
        <p:spPr>
          <a:xfrm>
            <a:off x="85344" y="1240278"/>
            <a:ext cx="7525938" cy="101566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000" dirty="0">
                <a:solidFill>
                  <a:srgbClr val="660066"/>
                </a:solidFill>
                <a:latin typeface="Times New Roman"/>
                <a:ea typeface="Times New Roman"/>
                <a:cs typeface="Times New Roman"/>
                <a:sym typeface="Times New Roman"/>
              </a:rPr>
              <a:t>c)</a:t>
            </a:r>
            <a:r>
              <a:rPr lang="en-US" sz="3000" dirty="0" err="1">
                <a:solidFill>
                  <a:srgbClr val="660066"/>
                </a:solidFill>
                <a:latin typeface="Times New Roman"/>
                <a:ea typeface="Times New Roman"/>
                <a:cs typeface="Times New Roman"/>
                <a:sym typeface="Times New Roman"/>
              </a:rPr>
              <a:t>Vì</a:t>
            </a:r>
            <a:r>
              <a:rPr lang="en-US" sz="3000" dirty="0">
                <a:solidFill>
                  <a:srgbClr val="660066"/>
                </a:solidFill>
                <a:latin typeface="Times New Roman"/>
                <a:ea typeface="Times New Roman"/>
                <a:cs typeface="Times New Roman"/>
                <a:sym typeface="Times New Roman"/>
              </a:rPr>
              <a:t> </a:t>
            </a:r>
            <a:endParaRPr dirty="0"/>
          </a:p>
          <a:p>
            <a:pPr marL="0" marR="0" lvl="0" indent="0" algn="l" rtl="0">
              <a:spcBef>
                <a:spcPts val="0"/>
              </a:spcBef>
              <a:spcAft>
                <a:spcPts val="0"/>
              </a:spcAft>
              <a:buNone/>
            </a:pPr>
            <a:r>
              <a:rPr lang="en-US" sz="3000" dirty="0" err="1">
                <a:solidFill>
                  <a:srgbClr val="660066"/>
                </a:solidFill>
                <a:latin typeface="Times New Roman"/>
                <a:ea typeface="Times New Roman"/>
                <a:cs typeface="Times New Roman"/>
                <a:sym typeface="Times New Roman"/>
              </a:rPr>
              <a:t>Vì</a:t>
            </a:r>
            <a:r>
              <a:rPr lang="en-US" sz="3000" dirty="0">
                <a:solidFill>
                  <a:srgbClr val="660066"/>
                </a:solidFill>
                <a:latin typeface="Times New Roman"/>
                <a:ea typeface="Times New Roman"/>
                <a:cs typeface="Times New Roman"/>
                <a:sym typeface="Times New Roman"/>
              </a:rPr>
              <a:t> Oy </a:t>
            </a:r>
            <a:r>
              <a:rPr lang="en-US" sz="3000" dirty="0" err="1">
                <a:solidFill>
                  <a:srgbClr val="660066"/>
                </a:solidFill>
                <a:latin typeface="Times New Roman"/>
                <a:ea typeface="Times New Roman"/>
                <a:cs typeface="Times New Roman"/>
                <a:sym typeface="Times New Roman"/>
              </a:rPr>
              <a:t>nằm</a:t>
            </a:r>
            <a:r>
              <a:rPr lang="en-US" sz="3000" dirty="0">
                <a:solidFill>
                  <a:srgbClr val="660066"/>
                </a:solidFill>
                <a:latin typeface="Times New Roman"/>
                <a:ea typeface="Times New Roman"/>
                <a:cs typeface="Times New Roman"/>
                <a:sym typeface="Times New Roman"/>
              </a:rPr>
              <a:t> </a:t>
            </a:r>
            <a:r>
              <a:rPr lang="en-US" sz="3000" dirty="0" err="1">
                <a:solidFill>
                  <a:srgbClr val="660066"/>
                </a:solidFill>
                <a:latin typeface="Times New Roman"/>
                <a:ea typeface="Times New Roman"/>
                <a:cs typeface="Times New Roman"/>
                <a:sym typeface="Times New Roman"/>
              </a:rPr>
              <a:t>giữa</a:t>
            </a:r>
            <a:r>
              <a:rPr lang="en-US" sz="3000" dirty="0">
                <a:solidFill>
                  <a:srgbClr val="660066"/>
                </a:solidFill>
                <a:latin typeface="Times New Roman"/>
                <a:ea typeface="Times New Roman"/>
                <a:cs typeface="Times New Roman"/>
                <a:sym typeface="Times New Roman"/>
              </a:rPr>
              <a:t> 2 </a:t>
            </a:r>
            <a:r>
              <a:rPr lang="en-US" sz="3000" dirty="0" err="1">
                <a:solidFill>
                  <a:srgbClr val="660066"/>
                </a:solidFill>
                <a:latin typeface="Times New Roman"/>
                <a:ea typeface="Times New Roman"/>
                <a:cs typeface="Times New Roman"/>
                <a:sym typeface="Times New Roman"/>
              </a:rPr>
              <a:t>tia</a:t>
            </a:r>
            <a:r>
              <a:rPr lang="en-US" sz="3000" dirty="0">
                <a:solidFill>
                  <a:srgbClr val="660066"/>
                </a:solidFill>
                <a:latin typeface="Times New Roman"/>
                <a:ea typeface="Times New Roman"/>
                <a:cs typeface="Times New Roman"/>
                <a:sym typeface="Times New Roman"/>
              </a:rPr>
              <a:t> </a:t>
            </a:r>
            <a:r>
              <a:rPr lang="en-US" sz="3000" dirty="0" err="1">
                <a:solidFill>
                  <a:srgbClr val="660066"/>
                </a:solidFill>
                <a:latin typeface="Times New Roman"/>
                <a:ea typeface="Times New Roman"/>
                <a:cs typeface="Times New Roman"/>
                <a:sym typeface="Times New Roman"/>
              </a:rPr>
              <a:t>Oc</a:t>
            </a:r>
            <a:r>
              <a:rPr lang="en-US" sz="3000" dirty="0">
                <a:solidFill>
                  <a:srgbClr val="660066"/>
                </a:solidFill>
                <a:latin typeface="Times New Roman"/>
                <a:ea typeface="Times New Roman"/>
                <a:cs typeface="Times New Roman"/>
                <a:sym typeface="Times New Roman"/>
              </a:rPr>
              <a:t> </a:t>
            </a:r>
            <a:r>
              <a:rPr lang="en-US" sz="3000" dirty="0" err="1">
                <a:solidFill>
                  <a:srgbClr val="660066"/>
                </a:solidFill>
                <a:latin typeface="Times New Roman"/>
                <a:ea typeface="Times New Roman"/>
                <a:cs typeface="Times New Roman"/>
                <a:sym typeface="Times New Roman"/>
              </a:rPr>
              <a:t>và</a:t>
            </a:r>
            <a:r>
              <a:rPr lang="en-US" sz="3000" dirty="0">
                <a:solidFill>
                  <a:srgbClr val="660066"/>
                </a:solidFill>
                <a:latin typeface="Times New Roman"/>
                <a:ea typeface="Times New Roman"/>
                <a:cs typeface="Times New Roman"/>
                <a:sym typeface="Times New Roman"/>
              </a:rPr>
              <a:t> </a:t>
            </a:r>
            <a:r>
              <a:rPr lang="en-US" sz="3000" dirty="0" err="1">
                <a:solidFill>
                  <a:srgbClr val="660066"/>
                </a:solidFill>
                <a:latin typeface="Times New Roman"/>
                <a:ea typeface="Times New Roman"/>
                <a:cs typeface="Times New Roman"/>
                <a:sym typeface="Times New Roman"/>
              </a:rPr>
              <a:t>Om.</a:t>
            </a:r>
            <a:r>
              <a:rPr lang="en-US" sz="3000" dirty="0">
                <a:solidFill>
                  <a:srgbClr val="660066"/>
                </a:solidFill>
                <a:latin typeface="Times New Roman"/>
                <a:ea typeface="Times New Roman"/>
                <a:cs typeface="Times New Roman"/>
                <a:sym typeface="Times New Roman"/>
              </a:rPr>
              <a:t> Ta </a:t>
            </a:r>
            <a:r>
              <a:rPr lang="en-US" sz="3000" dirty="0" err="1">
                <a:solidFill>
                  <a:srgbClr val="660066"/>
                </a:solidFill>
                <a:latin typeface="Times New Roman"/>
                <a:ea typeface="Times New Roman"/>
                <a:cs typeface="Times New Roman"/>
                <a:sym typeface="Times New Roman"/>
              </a:rPr>
              <a:t>có</a:t>
            </a:r>
            <a:r>
              <a:rPr lang="en-US" sz="3000" dirty="0">
                <a:solidFill>
                  <a:srgbClr val="660066"/>
                </a:solidFill>
                <a:latin typeface="Times New Roman"/>
                <a:ea typeface="Times New Roman"/>
                <a:cs typeface="Times New Roman"/>
                <a:sym typeface="Times New Roman"/>
              </a:rPr>
              <a:t> :</a:t>
            </a:r>
            <a:endParaRPr dirty="0"/>
          </a:p>
        </p:txBody>
      </p:sp>
      <p:pic>
        <p:nvPicPr>
          <p:cNvPr id="166" name="Google Shape;166;p20"/>
          <p:cNvPicPr preferRelativeResize="0"/>
          <p:nvPr/>
        </p:nvPicPr>
        <p:blipFill rotWithShape="1">
          <a:blip r:embed="rId3">
            <a:alphaModFix/>
          </a:blip>
          <a:srcRect/>
          <a:stretch/>
        </p:blipFill>
        <p:spPr>
          <a:xfrm>
            <a:off x="7541451" y="1256063"/>
            <a:ext cx="4650549" cy="5601937"/>
          </a:xfrm>
          <a:prstGeom prst="rect">
            <a:avLst/>
          </a:prstGeom>
          <a:solidFill>
            <a:schemeClr val="dk1"/>
          </a:solidFill>
          <a:ln>
            <a:noFill/>
          </a:ln>
        </p:spPr>
      </p:pic>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74F666EC-26BA-4801-88D0-3CD3DC7E6171}"/>
                  </a:ext>
                </a:extLst>
              </p:cNvPr>
              <p:cNvSpPr txBox="1"/>
              <p:nvPr/>
            </p:nvSpPr>
            <p:spPr>
              <a:xfrm>
                <a:off x="-187960" y="1161619"/>
                <a:ext cx="6126480" cy="60093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3200" i="1" smtClean="0">
                          <a:latin typeface="Cambria Math" panose="02040503050406030204" pitchFamily="18" charset="0"/>
                        </a:rPr>
                        <m:t>𝑂𝑐</m:t>
                      </m:r>
                      <m:r>
                        <a:rPr lang="en-US" sz="3200" i="0">
                          <a:latin typeface="Cambria Math" panose="02040503050406030204" pitchFamily="18" charset="0"/>
                        </a:rPr>
                        <m:t>⊥</m:t>
                      </m:r>
                      <m:r>
                        <a:rPr lang="en-US" sz="3200" i="1">
                          <a:latin typeface="Cambria Math" panose="02040503050406030204" pitchFamily="18" charset="0"/>
                        </a:rPr>
                        <m:t>𝑂𝑦</m:t>
                      </m:r>
                      <m:r>
                        <a:rPr lang="en-US" sz="3200" i="0">
                          <a:latin typeface="Cambria Math" panose="02040503050406030204" pitchFamily="18" charset="0"/>
                        </a:rPr>
                        <m:t>⇒</m:t>
                      </m:r>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𝑐𝑂𝑦</m:t>
                          </m:r>
                        </m:e>
                      </m:acc>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90</m:t>
                          </m:r>
                        </m:e>
                        <m:sup>
                          <m:r>
                            <a:rPr lang="en-US" sz="3200" i="0">
                              <a:latin typeface="Cambria Math" panose="02040503050406030204" pitchFamily="18" charset="0"/>
                            </a:rPr>
                            <m:t>0</m:t>
                          </m:r>
                        </m:sup>
                      </m:sSup>
                    </m:oMath>
                  </m:oMathPara>
                </a14:m>
                <a:endParaRPr lang="en-US" sz="3200" dirty="0"/>
              </a:p>
            </p:txBody>
          </p:sp>
        </mc:Choice>
        <mc:Fallback xmlns="">
          <p:sp>
            <p:nvSpPr>
              <p:cNvPr id="10" name="TextBox 9">
                <a:extLst>
                  <a:ext uri="{FF2B5EF4-FFF2-40B4-BE49-F238E27FC236}">
                    <a16:creationId xmlns:a16="http://schemas.microsoft.com/office/drawing/2014/main" id="{74F666EC-26BA-4801-88D0-3CD3DC7E6171}"/>
                  </a:ext>
                </a:extLst>
              </p:cNvPr>
              <p:cNvSpPr txBox="1">
                <a:spLocks noRot="1" noChangeAspect="1" noMove="1" noResize="1" noEditPoints="1" noAdjustHandles="1" noChangeArrowheads="1" noChangeShapeType="1" noTextEdit="1"/>
              </p:cNvSpPr>
              <p:nvPr/>
            </p:nvSpPr>
            <p:spPr>
              <a:xfrm>
                <a:off x="-187960" y="1161619"/>
                <a:ext cx="6126480" cy="600934"/>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5DB30C71-2ED3-4CBD-9CDD-89C5287A6AEF}"/>
                  </a:ext>
                </a:extLst>
              </p:cNvPr>
              <p:cNvSpPr txBox="1"/>
              <p:nvPr/>
            </p:nvSpPr>
            <p:spPr>
              <a:xfrm>
                <a:off x="0" y="2634231"/>
                <a:ext cx="6192520" cy="158953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m>
                        <m:mPr>
                          <m:plcHide m:val="on"/>
                          <m:mcs>
                            <m:mc>
                              <m:mcPr>
                                <m:count m:val="1"/>
                                <m:mcJc m:val="center"/>
                              </m:mcPr>
                            </m:mc>
                          </m:mcs>
                          <m:ctrlPr>
                            <a:rPr lang="en-US" sz="3200" i="1" smtClean="0">
                              <a:solidFill>
                                <a:srgbClr val="836967"/>
                              </a:solidFill>
                              <a:latin typeface="Cambria Math" panose="02040503050406030204" pitchFamily="18" charset="0"/>
                            </a:rPr>
                          </m:ctrlPr>
                        </m:mPr>
                        <m:mr>
                          <m:e>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𝑐𝑂𝑦</m:t>
                                </m:r>
                              </m:e>
                            </m:acc>
                            <m:r>
                              <a:rPr lang="en-US" sz="3200" i="0">
                                <a:latin typeface="Cambria Math" panose="02040503050406030204" pitchFamily="18" charset="0"/>
                              </a:rPr>
                              <m:t>+</m:t>
                            </m:r>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𝑦𝑂𝑚</m:t>
                                </m:r>
                              </m:e>
                            </m:acc>
                            <m:r>
                              <a:rPr lang="en-US" sz="3200" i="0">
                                <a:latin typeface="Cambria Math" panose="02040503050406030204" pitchFamily="18" charset="0"/>
                              </a:rPr>
                              <m:t>=</m:t>
                            </m:r>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𝑐𝑂𝑚</m:t>
                                </m:r>
                              </m:e>
                            </m:acc>
                          </m:e>
                        </m:mr>
                        <m:mr>
                          <m:e>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90</m:t>
                                </m:r>
                              </m:e>
                              <m:sup>
                                <m:r>
                                  <a:rPr lang="en-US" sz="3200" i="0">
                                    <a:latin typeface="Cambria Math" panose="02040503050406030204" pitchFamily="18" charset="0"/>
                                  </a:rPr>
                                  <m:t>0</m:t>
                                </m:r>
                              </m:sup>
                            </m:sSup>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60</m:t>
                                </m:r>
                              </m:e>
                              <m:sup>
                                <m:r>
                                  <a:rPr lang="en-US" sz="3200" i="0">
                                    <a:latin typeface="Cambria Math" panose="02040503050406030204" pitchFamily="18" charset="0"/>
                                  </a:rPr>
                                  <m:t>0</m:t>
                                </m:r>
                              </m:sup>
                            </m:sSup>
                            <m:r>
                              <a:rPr lang="en-US" sz="3200" i="0">
                                <a:latin typeface="Cambria Math" panose="02040503050406030204" pitchFamily="18" charset="0"/>
                              </a:rPr>
                              <m:t>=</m:t>
                            </m:r>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𝑐𝑂𝑚</m:t>
                                </m:r>
                              </m:e>
                            </m:acc>
                          </m:e>
                        </m:mr>
                        <m:mr>
                          <m:e>
                            <m:acc>
                              <m:accPr>
                                <m:chr m:val="̂"/>
                                <m:ctrlPr>
                                  <a:rPr lang="en-US" sz="3200" i="1">
                                    <a:solidFill>
                                      <a:srgbClr val="836967"/>
                                    </a:solidFill>
                                    <a:latin typeface="Cambria Math" panose="02040503050406030204" pitchFamily="18" charset="0"/>
                                  </a:rPr>
                                </m:ctrlPr>
                              </m:accPr>
                              <m:e>
                                <m:r>
                                  <a:rPr lang="en-US" sz="3200" i="1">
                                    <a:latin typeface="Cambria Math" panose="02040503050406030204" pitchFamily="18" charset="0"/>
                                  </a:rPr>
                                  <m:t>𝑐𝑂𝑚</m:t>
                                </m:r>
                              </m:e>
                            </m:acc>
                            <m:r>
                              <a:rPr lang="en-US" sz="3200" i="0">
                                <a:latin typeface="Cambria Math" panose="02040503050406030204" pitchFamily="18" charset="0"/>
                              </a:rPr>
                              <m:t>=</m:t>
                            </m:r>
                            <m:sSup>
                              <m:sSupPr>
                                <m:ctrlPr>
                                  <a:rPr lang="en-US" sz="3200" i="1">
                                    <a:solidFill>
                                      <a:srgbClr val="836967"/>
                                    </a:solidFill>
                                    <a:latin typeface="Cambria Math" panose="02040503050406030204" pitchFamily="18" charset="0"/>
                                  </a:rPr>
                                </m:ctrlPr>
                              </m:sSupPr>
                              <m:e>
                                <m:r>
                                  <a:rPr lang="en-US" sz="3200" i="0">
                                    <a:latin typeface="Cambria Math" panose="02040503050406030204" pitchFamily="18" charset="0"/>
                                  </a:rPr>
                                  <m:t>150</m:t>
                                </m:r>
                              </m:e>
                              <m:sup>
                                <m:r>
                                  <a:rPr lang="en-US" sz="3200" i="0">
                                    <a:latin typeface="Cambria Math" panose="02040503050406030204" pitchFamily="18" charset="0"/>
                                  </a:rPr>
                                  <m:t>0</m:t>
                                </m:r>
                              </m:sup>
                            </m:sSup>
                          </m:e>
                        </m:mr>
                      </m:m>
                    </m:oMath>
                  </m:oMathPara>
                </a14:m>
                <a:endParaRPr lang="en-US" sz="3200" dirty="0"/>
              </a:p>
            </p:txBody>
          </p:sp>
        </mc:Choice>
        <mc:Fallback xmlns="">
          <p:sp>
            <p:nvSpPr>
              <p:cNvPr id="12" name="TextBox 11">
                <a:extLst>
                  <a:ext uri="{FF2B5EF4-FFF2-40B4-BE49-F238E27FC236}">
                    <a16:creationId xmlns:a16="http://schemas.microsoft.com/office/drawing/2014/main" id="{5DB30C71-2ED3-4CBD-9CDD-89C5287A6AEF}"/>
                  </a:ext>
                </a:extLst>
              </p:cNvPr>
              <p:cNvSpPr txBox="1">
                <a:spLocks noRot="1" noChangeAspect="1" noMove="1" noResize="1" noEditPoints="1" noAdjustHandles="1" noChangeArrowheads="1" noChangeShapeType="1" noTextEdit="1"/>
              </p:cNvSpPr>
              <p:nvPr/>
            </p:nvSpPr>
            <p:spPr>
              <a:xfrm>
                <a:off x="0" y="2634231"/>
                <a:ext cx="6192520" cy="1589538"/>
              </a:xfrm>
              <a:prstGeom prst="rect">
                <a:avLst/>
              </a:prstGeom>
              <a:blipFill>
                <a:blip r:embed="rId5"/>
                <a:stretch>
                  <a:fillRect/>
                </a:stretch>
              </a:blipFill>
            </p:spPr>
            <p:txBody>
              <a:bodyPr/>
              <a:lstStyle/>
              <a:p>
                <a:r>
                  <a:rPr lang="en-US">
                    <a:noFill/>
                  </a:rPr>
                  <a:t> </a:t>
                </a:r>
              </a:p>
            </p:txBody>
          </p:sp>
        </mc:Fallback>
      </mc:AlternateContent>
    </p:spTree>
  </p:cSld>
  <p:clrMapOvr>
    <a:masterClrMapping/>
  </p:clrMapOvr>
  <mc:AlternateContent xmlns:mc="http://schemas.openxmlformats.org/markup-compatibility/2006" xmlns:p14="http://schemas.microsoft.com/office/powerpoint/2010/main">
    <mc:Choice Requires="p14">
      <p:transition spd="slow" p14:dur="1400">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2"/>
                                        </p:tgtEl>
                                        <p:attrNameLst>
                                          <p:attrName>style.visibility</p:attrName>
                                        </p:attrNameLst>
                                      </p:cBhvr>
                                      <p:to>
                                        <p:strVal val="visible"/>
                                      </p:to>
                                    </p:set>
                                    <p:animEffect transition="in" filter="fade">
                                      <p:cBhvr>
                                        <p:cTn id="7" dur="2000"/>
                                        <p:tgtEl>
                                          <p:spTgt spid="16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6"/>
                                        </p:tgtEl>
                                        <p:attrNameLst>
                                          <p:attrName>style.visibility</p:attrName>
                                        </p:attrNameLst>
                                      </p:cBhvr>
                                      <p:to>
                                        <p:strVal val="visible"/>
                                      </p:to>
                                    </p:set>
                                    <p:animEffect transition="in" filter="fade">
                                      <p:cBhvr>
                                        <p:cTn id="12" dur="500"/>
                                        <p:tgtEl>
                                          <p:spTgt spid="16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65"/>
                                        </p:tgtEl>
                                        <p:attrNameLst>
                                          <p:attrName>style.visibility</p:attrName>
                                        </p:attrNameLst>
                                      </p:cBhvr>
                                      <p:to>
                                        <p:strVal val="visible"/>
                                      </p:to>
                                    </p:set>
                                    <p:anim calcmode="lin" valueType="num">
                                      <p:cBhvr additive="base">
                                        <p:cTn id="17" dur="500"/>
                                        <p:tgtEl>
                                          <p:spTgt spid="165"/>
                                        </p:tgtEl>
                                        <p:attrNameLst>
                                          <p:attrName>ppt_y</p:attrName>
                                        </p:attrNameLst>
                                      </p:cBhvr>
                                      <p:tavLst>
                                        <p:tav tm="0">
                                          <p:val>
                                            <p:strVal val="#ppt_y+1"/>
                                          </p:val>
                                        </p:tav>
                                        <p:tav tm="100000">
                                          <p:val>
                                            <p:strVal val="#ppt_y"/>
                                          </p:val>
                                        </p:tav>
                                      </p:tavLst>
                                    </p:anim>
                                  </p:childTnLst>
                                </p:cTn>
                              </p:par>
                              <p:par>
                                <p:cTn id="18" presetID="16" presetClass="entr" presetSubtype="21" fill="hold" grpId="0"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arn(inVertical)">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barn(inVertical)">
                                      <p:cBhvr>
                                        <p:cTn id="2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D8E2F3">
            <a:alpha val="68627"/>
          </a:srgbClr>
        </a:solidFill>
        <a:effectLst/>
      </p:bgPr>
    </p:bg>
    <p:spTree>
      <p:nvGrpSpPr>
        <p:cNvPr id="1" name="Shape 172"/>
        <p:cNvGrpSpPr/>
        <p:nvPr/>
      </p:nvGrpSpPr>
      <p:grpSpPr>
        <a:xfrm>
          <a:off x="0" y="0"/>
          <a:ext cx="0" cy="0"/>
          <a:chOff x="0" y="0"/>
          <a:chExt cx="0" cy="0"/>
        </a:xfrm>
      </p:grpSpPr>
      <p:sp>
        <p:nvSpPr>
          <p:cNvPr id="173" name="Google Shape;173;p21"/>
          <p:cNvSpPr/>
          <p:nvPr/>
        </p:nvSpPr>
        <p:spPr>
          <a:xfrm>
            <a:off x="5173224" y="64445"/>
            <a:ext cx="3406140" cy="706755"/>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4000">
                <a:solidFill>
                  <a:srgbClr val="FF0000"/>
                </a:solidFill>
                <a:latin typeface="Times New Roman"/>
                <a:ea typeface="Times New Roman"/>
                <a:cs typeface="Times New Roman"/>
                <a:sym typeface="Times New Roman"/>
              </a:rPr>
              <a:t>Bài toán thực tế</a:t>
            </a:r>
            <a:endParaRPr sz="4000" b="0" cap="none">
              <a:solidFill>
                <a:srgbClr val="FF0000"/>
              </a:solidFill>
              <a:latin typeface="Times New Roman"/>
              <a:ea typeface="Times New Roman"/>
              <a:cs typeface="Times New Roman"/>
              <a:sym typeface="Times New Roman"/>
            </a:endParaRPr>
          </a:p>
        </p:txBody>
      </p:sp>
      <p:sp>
        <p:nvSpPr>
          <p:cNvPr id="174" name="Google Shape;174;p21"/>
          <p:cNvSpPr/>
          <p:nvPr/>
        </p:nvSpPr>
        <p:spPr>
          <a:xfrm>
            <a:off x="232500" y="0"/>
            <a:ext cx="2652940" cy="861774"/>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5000" b="1" cap="none" dirty="0" err="1">
                <a:solidFill>
                  <a:schemeClr val="accent3"/>
                </a:solidFill>
                <a:latin typeface="Times New Roman"/>
                <a:ea typeface="Times New Roman"/>
                <a:cs typeface="Times New Roman"/>
                <a:sym typeface="Times New Roman"/>
              </a:rPr>
              <a:t>Bài</a:t>
            </a:r>
            <a:r>
              <a:rPr lang="en-US" sz="5000" b="1" cap="none" dirty="0">
                <a:solidFill>
                  <a:schemeClr val="accent3"/>
                </a:solidFill>
                <a:latin typeface="Times New Roman"/>
                <a:ea typeface="Times New Roman"/>
                <a:cs typeface="Times New Roman"/>
                <a:sym typeface="Times New Roman"/>
              </a:rPr>
              <a:t> 3:</a:t>
            </a:r>
            <a:endParaRPr dirty="0"/>
          </a:p>
        </p:txBody>
      </p:sp>
      <p:sp>
        <p:nvSpPr>
          <p:cNvPr id="175" name="Google Shape;175;p21"/>
          <p:cNvSpPr/>
          <p:nvPr/>
        </p:nvSpPr>
        <p:spPr>
          <a:xfrm>
            <a:off x="0" y="1279037"/>
            <a:ext cx="8168926" cy="4154984"/>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a:solidFill>
                  <a:srgbClr val="002060"/>
                </a:solidFill>
                <a:latin typeface="Times New Roman"/>
                <a:ea typeface="Times New Roman"/>
                <a:cs typeface="Times New Roman"/>
                <a:sym typeface="Times New Roman"/>
              </a:rPr>
              <a:t>Khi ánh sáng truyền từ môi trường có chiết suất nhỏ sang môi trường có chiết suất lớn thì 1 phần ánh sáng sẽ phản xạ tại mặt phân cách và 1 phần sẽ khúc xạ khi đi qua mặt phân cách ( như hình vẽ). NN’ gọi là pháp tuyến, vuông góc với mặt phân cách. SI là tia tới, IS’ là tia phản xạ, IR là tia khúc xạ. Góc SIN là góc tới, góc NIS’ là góc phản xạ, góc N’IR là góc khúc xạ. Góc phản xạ và góc tới luôn luôn bằng nhau.</a:t>
            </a:r>
            <a:endParaRPr/>
          </a:p>
          <a:p>
            <a:pPr marL="457200" marR="0" lvl="0" indent="-457200" algn="l" rtl="0">
              <a:spcBef>
                <a:spcPts val="0"/>
              </a:spcBef>
              <a:spcAft>
                <a:spcPts val="0"/>
              </a:spcAft>
              <a:buClr>
                <a:srgbClr val="002060"/>
              </a:buClr>
              <a:buSzPts val="2400"/>
              <a:buFont typeface="Times New Roman"/>
              <a:buAutoNum type="alphaLcParenR"/>
            </a:pPr>
            <a:r>
              <a:rPr lang="en-US" sz="2400" cap="none">
                <a:solidFill>
                  <a:srgbClr val="002060"/>
                </a:solidFill>
                <a:latin typeface="Times New Roman"/>
                <a:ea typeface="Times New Roman"/>
                <a:cs typeface="Times New Roman"/>
                <a:sym typeface="Times New Roman"/>
              </a:rPr>
              <a:t>Nếu góc tới là  50</a:t>
            </a:r>
            <a:r>
              <a:rPr lang="en-US" sz="2400" cap="none" baseline="30000">
                <a:solidFill>
                  <a:srgbClr val="002060"/>
                </a:solidFill>
                <a:latin typeface="Times New Roman"/>
                <a:ea typeface="Times New Roman"/>
                <a:cs typeface="Times New Roman"/>
                <a:sym typeface="Times New Roman"/>
              </a:rPr>
              <a:t>0 </a:t>
            </a:r>
            <a:r>
              <a:rPr lang="en-US" sz="2400" cap="none">
                <a:solidFill>
                  <a:srgbClr val="002060"/>
                </a:solidFill>
                <a:latin typeface="Times New Roman"/>
                <a:ea typeface="Times New Roman"/>
                <a:cs typeface="Times New Roman"/>
                <a:sym typeface="Times New Roman"/>
              </a:rPr>
              <a:t>và góc khúc xạ là 30</a:t>
            </a:r>
            <a:r>
              <a:rPr lang="en-US" sz="2400" cap="none" baseline="30000">
                <a:solidFill>
                  <a:srgbClr val="002060"/>
                </a:solidFill>
                <a:latin typeface="Times New Roman"/>
                <a:ea typeface="Times New Roman"/>
                <a:cs typeface="Times New Roman"/>
                <a:sym typeface="Times New Roman"/>
              </a:rPr>
              <a:t>0  </a:t>
            </a:r>
            <a:r>
              <a:rPr lang="en-US" sz="2400" cap="none">
                <a:solidFill>
                  <a:srgbClr val="002060"/>
                </a:solidFill>
                <a:latin typeface="Times New Roman"/>
                <a:ea typeface="Times New Roman"/>
                <a:cs typeface="Times New Roman"/>
                <a:sym typeface="Times New Roman"/>
              </a:rPr>
              <a:t>. Tìm góc tạo bởi tia phản xạ và tia </a:t>
            </a:r>
            <a:r>
              <a:rPr lang="en-US" sz="2400">
                <a:solidFill>
                  <a:srgbClr val="002060"/>
                </a:solidFill>
                <a:latin typeface="Times New Roman"/>
                <a:ea typeface="Times New Roman"/>
                <a:cs typeface="Times New Roman"/>
                <a:sym typeface="Times New Roman"/>
              </a:rPr>
              <a:t>khúc xạ?</a:t>
            </a:r>
            <a:endParaRPr sz="2400" cap="none">
              <a:solidFill>
                <a:srgbClr val="002060"/>
              </a:solidFill>
              <a:latin typeface="Times New Roman"/>
              <a:ea typeface="Times New Roman"/>
              <a:cs typeface="Times New Roman"/>
              <a:sym typeface="Times New Roman"/>
            </a:endParaRPr>
          </a:p>
          <a:p>
            <a:pPr marL="457200" marR="0" lvl="0" indent="-457200" algn="l" rtl="0">
              <a:spcBef>
                <a:spcPts val="0"/>
              </a:spcBef>
              <a:spcAft>
                <a:spcPts val="0"/>
              </a:spcAft>
              <a:buClr>
                <a:srgbClr val="002060"/>
              </a:buClr>
              <a:buSzPts val="2400"/>
              <a:buFont typeface="Times New Roman"/>
              <a:buAutoNum type="alphaLcParenR"/>
            </a:pPr>
            <a:r>
              <a:rPr lang="en-US" sz="2400">
                <a:solidFill>
                  <a:srgbClr val="002060"/>
                </a:solidFill>
                <a:latin typeface="Times New Roman"/>
                <a:ea typeface="Times New Roman"/>
                <a:cs typeface="Times New Roman"/>
                <a:sym typeface="Times New Roman"/>
              </a:rPr>
              <a:t>Nếu góc tới có số đo lớn gấp đôi góc khúc xạ. Tìm số đo góc tới để tia phản xạ và tia khúc xạ vuông góc với nhau ? </a:t>
            </a:r>
            <a:endParaRPr sz="2400" cap="none">
              <a:solidFill>
                <a:srgbClr val="002060"/>
              </a:solidFill>
              <a:latin typeface="Times New Roman"/>
              <a:ea typeface="Times New Roman"/>
              <a:cs typeface="Times New Roman"/>
              <a:sym typeface="Times New Roman"/>
            </a:endParaRPr>
          </a:p>
        </p:txBody>
      </p:sp>
      <p:pic>
        <p:nvPicPr>
          <p:cNvPr id="176" name="Google Shape;176;p21"/>
          <p:cNvPicPr preferRelativeResize="0"/>
          <p:nvPr/>
        </p:nvPicPr>
        <p:blipFill rotWithShape="1">
          <a:blip r:embed="rId3">
            <a:alphaModFix/>
          </a:blip>
          <a:srcRect/>
          <a:stretch/>
        </p:blipFill>
        <p:spPr>
          <a:xfrm>
            <a:off x="8082676" y="1496732"/>
            <a:ext cx="4023980" cy="4860618"/>
          </a:xfrm>
          <a:prstGeom prst="rect">
            <a:avLst/>
          </a:prstGeom>
          <a:solidFill>
            <a:schemeClr val="dk1"/>
          </a:solidFill>
          <a:ln>
            <a:noFill/>
          </a:ln>
        </p:spPr>
      </p:pic>
    </p:spTree>
  </p:cSld>
  <p:clrMapOvr>
    <a:masterClrMapping/>
  </p:clrMapOvr>
  <mc:AlternateContent xmlns:mc="http://schemas.openxmlformats.org/markup-compatibility/2006" xmlns:p14="http://schemas.microsoft.com/office/powerpoint/2010/main">
    <mc:Choice Requires="p14">
      <p:transition spd="slow" p14:dur="1400">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3">
                                            <p:txEl>
                                              <p:pRg st="0" end="0"/>
                                            </p:txEl>
                                          </p:spTgt>
                                        </p:tgtEl>
                                        <p:attrNameLst>
                                          <p:attrName>style.visibility</p:attrName>
                                        </p:attrNameLst>
                                      </p:cBhvr>
                                      <p:to>
                                        <p:strVal val="visible"/>
                                      </p:to>
                                    </p:set>
                                    <p:animEffect transition="in" filter="fade">
                                      <p:cBhvr>
                                        <p:cTn id="7" dur="2000"/>
                                        <p:tgtEl>
                                          <p:spTgt spid="17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4">
                                            <p:txEl>
                                              <p:pRg st="0" end="0"/>
                                            </p:txEl>
                                          </p:spTgt>
                                        </p:tgtEl>
                                        <p:attrNameLst>
                                          <p:attrName>style.visibility</p:attrName>
                                        </p:attrNameLst>
                                      </p:cBhvr>
                                      <p:to>
                                        <p:strVal val="visible"/>
                                      </p:to>
                                    </p:set>
                                    <p:animEffect transition="in" filter="fade">
                                      <p:cBhvr>
                                        <p:cTn id="12" dur="2000"/>
                                        <p:tgtEl>
                                          <p:spTgt spid="17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6"/>
                                        </p:tgtEl>
                                        <p:attrNameLst>
                                          <p:attrName>style.visibility</p:attrName>
                                        </p:attrNameLst>
                                      </p:cBhvr>
                                      <p:to>
                                        <p:strVal val="visible"/>
                                      </p:to>
                                    </p:set>
                                    <p:animEffect transition="in" filter="fade">
                                      <p:cBhvr>
                                        <p:cTn id="17" dur="2000"/>
                                        <p:tgtEl>
                                          <p:spTgt spid="176"/>
                                        </p:tgtEl>
                                      </p:cBhvr>
                                    </p:animEffect>
                                  </p:childTnLst>
                                </p:cTn>
                              </p:par>
                              <p:par>
                                <p:cTn id="18" presetID="2" presetClass="entr" presetSubtype="4" fill="hold" nodeType="withEffect">
                                  <p:stCondLst>
                                    <p:cond delay="0"/>
                                  </p:stCondLst>
                                  <p:childTnLst>
                                    <p:set>
                                      <p:cBhvr>
                                        <p:cTn id="19" dur="1" fill="hold">
                                          <p:stCondLst>
                                            <p:cond delay="0"/>
                                          </p:stCondLst>
                                        </p:cTn>
                                        <p:tgtEl>
                                          <p:spTgt spid="175"/>
                                        </p:tgtEl>
                                        <p:attrNameLst>
                                          <p:attrName>style.visibility</p:attrName>
                                        </p:attrNameLst>
                                      </p:cBhvr>
                                      <p:to>
                                        <p:strVal val="visible"/>
                                      </p:to>
                                    </p:set>
                                    <p:anim calcmode="lin" valueType="num">
                                      <p:cBhvr additive="base">
                                        <p:cTn id="20" dur="500"/>
                                        <p:tgtEl>
                                          <p:spTgt spid="17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702</Words>
  <Application>Microsoft Office PowerPoint</Application>
  <PresentationFormat>Widescreen</PresentationFormat>
  <Paragraphs>88</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Cambria Math</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Trần  Thu Nga</cp:lastModifiedBy>
  <cp:revision>2</cp:revision>
  <dcterms:modified xsi:type="dcterms:W3CDTF">2021-09-16T14:25:38Z</dcterms:modified>
</cp:coreProperties>
</file>